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60" r:id="rId3"/>
    <p:sldId id="258" r:id="rId4"/>
    <p:sldId id="263" r:id="rId5"/>
    <p:sldId id="262" r:id="rId6"/>
    <p:sldId id="264" r:id="rId7"/>
    <p:sldId id="265" r:id="rId8"/>
    <p:sldId id="267" r:id="rId9"/>
    <p:sldId id="261" r:id="rId10"/>
    <p:sldId id="266" r:id="rId11"/>
    <p:sldId id="270" r:id="rId12"/>
    <p:sldId id="273" r:id="rId13"/>
    <p:sldId id="275" r:id="rId14"/>
    <p:sldId id="269" r:id="rId15"/>
    <p:sldId id="272" r:id="rId16"/>
    <p:sldId id="276" r:id="rId17"/>
    <p:sldId id="278" r:id="rId18"/>
    <p:sldId id="277" r:id="rId19"/>
    <p:sldId id="282" r:id="rId20"/>
    <p:sldId id="279" r:id="rId21"/>
    <p:sldId id="280" r:id="rId22"/>
    <p:sldId id="28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228" autoAdjust="0"/>
  </p:normalViewPr>
  <p:slideViewPr>
    <p:cSldViewPr snapToGrid="0">
      <p:cViewPr varScale="1">
        <p:scale>
          <a:sx n="61" d="100"/>
          <a:sy n="61"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A998C-B98A-4EEF-8A85-AEBA7C043D1E}"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4867570D-7F96-4EF2-9985-CC69495BB3B8}">
      <dgm:prSet/>
      <dgm:spPr/>
      <dgm:t>
        <a:bodyPr/>
        <a:lstStyle/>
        <a:p>
          <a:r>
            <a:rPr lang="en-US"/>
            <a:t>Formative</a:t>
          </a:r>
        </a:p>
      </dgm:t>
    </dgm:pt>
    <dgm:pt modelId="{89139FB4-7C07-4CC2-B728-5775EFB8D993}" type="parTrans" cxnId="{9C725F6B-11AE-42F8-BA7A-04E44E9D911E}">
      <dgm:prSet/>
      <dgm:spPr/>
      <dgm:t>
        <a:bodyPr/>
        <a:lstStyle/>
        <a:p>
          <a:endParaRPr lang="en-US"/>
        </a:p>
      </dgm:t>
    </dgm:pt>
    <dgm:pt modelId="{E1E551EE-19CD-4891-82D4-B37AE2F8EDE9}" type="sibTrans" cxnId="{9C725F6B-11AE-42F8-BA7A-04E44E9D911E}">
      <dgm:prSet/>
      <dgm:spPr/>
      <dgm:t>
        <a:bodyPr/>
        <a:lstStyle/>
        <a:p>
          <a:endParaRPr lang="en-US"/>
        </a:p>
      </dgm:t>
    </dgm:pt>
    <dgm:pt modelId="{76A55598-11F4-40A6-B7CC-417BDC282CF0}">
      <dgm:prSet/>
      <dgm:spPr/>
      <dgm:t>
        <a:bodyPr/>
        <a:lstStyle/>
        <a:p>
          <a:r>
            <a:rPr lang="en-US"/>
            <a:t>Summative</a:t>
          </a:r>
        </a:p>
      </dgm:t>
    </dgm:pt>
    <dgm:pt modelId="{2A20478C-8254-4578-B238-0EA8D1475E02}" type="parTrans" cxnId="{4BE8EA61-C897-4F6F-AB52-53BF98885315}">
      <dgm:prSet/>
      <dgm:spPr/>
      <dgm:t>
        <a:bodyPr/>
        <a:lstStyle/>
        <a:p>
          <a:endParaRPr lang="en-US"/>
        </a:p>
      </dgm:t>
    </dgm:pt>
    <dgm:pt modelId="{525978F2-A2F1-4D82-B14A-8D7866302EE5}" type="sibTrans" cxnId="{4BE8EA61-C897-4F6F-AB52-53BF98885315}">
      <dgm:prSet/>
      <dgm:spPr/>
      <dgm:t>
        <a:bodyPr/>
        <a:lstStyle/>
        <a:p>
          <a:endParaRPr lang="en-US"/>
        </a:p>
      </dgm:t>
    </dgm:pt>
    <dgm:pt modelId="{5A9B2705-D9CA-4EA4-AC21-515766147742}">
      <dgm:prSet/>
      <dgm:spPr/>
      <dgm:t>
        <a:bodyPr/>
        <a:lstStyle/>
        <a:p>
          <a:r>
            <a:rPr lang="en-US" dirty="0"/>
            <a:t>Diagnostic / Benchmark</a:t>
          </a:r>
        </a:p>
      </dgm:t>
    </dgm:pt>
    <dgm:pt modelId="{2ABD9509-8182-4583-8BE4-059FE43EE548}" type="parTrans" cxnId="{5150A521-2557-4557-9779-CC307726DAA5}">
      <dgm:prSet/>
      <dgm:spPr/>
      <dgm:t>
        <a:bodyPr/>
        <a:lstStyle/>
        <a:p>
          <a:endParaRPr lang="en-US"/>
        </a:p>
      </dgm:t>
    </dgm:pt>
    <dgm:pt modelId="{7711B26B-EAF4-4AD5-BC99-CAF3A4D04BE5}" type="sibTrans" cxnId="{5150A521-2557-4557-9779-CC307726DAA5}">
      <dgm:prSet/>
      <dgm:spPr/>
      <dgm:t>
        <a:bodyPr/>
        <a:lstStyle/>
        <a:p>
          <a:endParaRPr lang="en-US"/>
        </a:p>
      </dgm:t>
    </dgm:pt>
    <dgm:pt modelId="{525BE4D0-F228-40A9-8662-1D8B20F1FC89}">
      <dgm:prSet/>
      <dgm:spPr/>
      <dgm:t>
        <a:bodyPr/>
        <a:lstStyle/>
        <a:p>
          <a:r>
            <a:rPr lang="en-US"/>
            <a:t>Norm Referenced / Criterion Referenced</a:t>
          </a:r>
        </a:p>
      </dgm:t>
    </dgm:pt>
    <dgm:pt modelId="{FC29DC36-40CE-444B-A00B-564FC82E7678}" type="parTrans" cxnId="{8372CCE4-273E-4F91-9379-E204100C3652}">
      <dgm:prSet/>
      <dgm:spPr/>
      <dgm:t>
        <a:bodyPr/>
        <a:lstStyle/>
        <a:p>
          <a:endParaRPr lang="en-US"/>
        </a:p>
      </dgm:t>
    </dgm:pt>
    <dgm:pt modelId="{577D1229-35EF-4186-8C91-C93850AFAF7B}" type="sibTrans" cxnId="{8372CCE4-273E-4F91-9379-E204100C3652}">
      <dgm:prSet/>
      <dgm:spPr/>
      <dgm:t>
        <a:bodyPr/>
        <a:lstStyle/>
        <a:p>
          <a:endParaRPr lang="en-US"/>
        </a:p>
      </dgm:t>
    </dgm:pt>
    <dgm:pt modelId="{AD86B130-42DB-46FE-A266-2A720F1443AC}" type="pres">
      <dgm:prSet presAssocID="{2BAA998C-B98A-4EEF-8A85-AEBA7C043D1E}" presName="hierChild1" presStyleCnt="0">
        <dgm:presLayoutVars>
          <dgm:chPref val="1"/>
          <dgm:dir/>
          <dgm:animOne val="branch"/>
          <dgm:animLvl val="lvl"/>
          <dgm:resizeHandles/>
        </dgm:presLayoutVars>
      </dgm:prSet>
      <dgm:spPr/>
    </dgm:pt>
    <dgm:pt modelId="{7080F36A-EFF1-4DEA-B91F-42531A4979D8}" type="pres">
      <dgm:prSet presAssocID="{4867570D-7F96-4EF2-9985-CC69495BB3B8}" presName="hierRoot1" presStyleCnt="0"/>
      <dgm:spPr/>
    </dgm:pt>
    <dgm:pt modelId="{A7244248-08E4-401D-BB6C-FC39DB247AA9}" type="pres">
      <dgm:prSet presAssocID="{4867570D-7F96-4EF2-9985-CC69495BB3B8}" presName="composite" presStyleCnt="0"/>
      <dgm:spPr/>
    </dgm:pt>
    <dgm:pt modelId="{60543784-FFCC-4C65-8611-D8CA285A6DCF}" type="pres">
      <dgm:prSet presAssocID="{4867570D-7F96-4EF2-9985-CC69495BB3B8}" presName="background" presStyleLbl="node0" presStyleIdx="0" presStyleCnt="4"/>
      <dgm:spPr/>
    </dgm:pt>
    <dgm:pt modelId="{79B52333-9A66-412F-92E6-F5B58D6714A5}" type="pres">
      <dgm:prSet presAssocID="{4867570D-7F96-4EF2-9985-CC69495BB3B8}" presName="text" presStyleLbl="fgAcc0" presStyleIdx="0" presStyleCnt="4">
        <dgm:presLayoutVars>
          <dgm:chPref val="3"/>
        </dgm:presLayoutVars>
      </dgm:prSet>
      <dgm:spPr/>
    </dgm:pt>
    <dgm:pt modelId="{895F0D33-9BD2-47C3-BEF3-8A5F2F1C4219}" type="pres">
      <dgm:prSet presAssocID="{4867570D-7F96-4EF2-9985-CC69495BB3B8}" presName="hierChild2" presStyleCnt="0"/>
      <dgm:spPr/>
    </dgm:pt>
    <dgm:pt modelId="{01A65D8B-3AA7-4309-973A-DA1C9E417446}" type="pres">
      <dgm:prSet presAssocID="{76A55598-11F4-40A6-B7CC-417BDC282CF0}" presName="hierRoot1" presStyleCnt="0"/>
      <dgm:spPr/>
    </dgm:pt>
    <dgm:pt modelId="{02CA688B-CA4A-4619-B2C7-E4D72F784A7A}" type="pres">
      <dgm:prSet presAssocID="{76A55598-11F4-40A6-B7CC-417BDC282CF0}" presName="composite" presStyleCnt="0"/>
      <dgm:spPr/>
    </dgm:pt>
    <dgm:pt modelId="{9D234413-A42B-471E-A00A-35C7CC07B0F6}" type="pres">
      <dgm:prSet presAssocID="{76A55598-11F4-40A6-B7CC-417BDC282CF0}" presName="background" presStyleLbl="node0" presStyleIdx="1" presStyleCnt="4"/>
      <dgm:spPr/>
    </dgm:pt>
    <dgm:pt modelId="{B43B45F8-2F2E-4E4E-B5C7-ECDC8FB84874}" type="pres">
      <dgm:prSet presAssocID="{76A55598-11F4-40A6-B7CC-417BDC282CF0}" presName="text" presStyleLbl="fgAcc0" presStyleIdx="1" presStyleCnt="4">
        <dgm:presLayoutVars>
          <dgm:chPref val="3"/>
        </dgm:presLayoutVars>
      </dgm:prSet>
      <dgm:spPr/>
    </dgm:pt>
    <dgm:pt modelId="{FED9E3C0-673E-4214-9AEE-E3C631871AE4}" type="pres">
      <dgm:prSet presAssocID="{76A55598-11F4-40A6-B7CC-417BDC282CF0}" presName="hierChild2" presStyleCnt="0"/>
      <dgm:spPr/>
    </dgm:pt>
    <dgm:pt modelId="{B40DF2FB-E5A1-4C5E-883F-0A919BD4C079}" type="pres">
      <dgm:prSet presAssocID="{5A9B2705-D9CA-4EA4-AC21-515766147742}" presName="hierRoot1" presStyleCnt="0"/>
      <dgm:spPr/>
    </dgm:pt>
    <dgm:pt modelId="{5330A510-BD94-4CFC-88BF-F908E8180841}" type="pres">
      <dgm:prSet presAssocID="{5A9B2705-D9CA-4EA4-AC21-515766147742}" presName="composite" presStyleCnt="0"/>
      <dgm:spPr/>
    </dgm:pt>
    <dgm:pt modelId="{54C27322-A70B-4451-A248-68CE1C85D356}" type="pres">
      <dgm:prSet presAssocID="{5A9B2705-D9CA-4EA4-AC21-515766147742}" presName="background" presStyleLbl="node0" presStyleIdx="2" presStyleCnt="4"/>
      <dgm:spPr/>
    </dgm:pt>
    <dgm:pt modelId="{0511E891-7432-4343-B999-881DDB380AEE}" type="pres">
      <dgm:prSet presAssocID="{5A9B2705-D9CA-4EA4-AC21-515766147742}" presName="text" presStyleLbl="fgAcc0" presStyleIdx="2" presStyleCnt="4">
        <dgm:presLayoutVars>
          <dgm:chPref val="3"/>
        </dgm:presLayoutVars>
      </dgm:prSet>
      <dgm:spPr/>
    </dgm:pt>
    <dgm:pt modelId="{90800870-3748-42D3-A78E-0D1CD22AEDBB}" type="pres">
      <dgm:prSet presAssocID="{5A9B2705-D9CA-4EA4-AC21-515766147742}" presName="hierChild2" presStyleCnt="0"/>
      <dgm:spPr/>
    </dgm:pt>
    <dgm:pt modelId="{3A96C182-8F33-4E3F-BB45-6D4D29813D2F}" type="pres">
      <dgm:prSet presAssocID="{525BE4D0-F228-40A9-8662-1D8B20F1FC89}" presName="hierRoot1" presStyleCnt="0"/>
      <dgm:spPr/>
    </dgm:pt>
    <dgm:pt modelId="{CF6E3CC5-CE9F-4664-920C-69A9EBE195E0}" type="pres">
      <dgm:prSet presAssocID="{525BE4D0-F228-40A9-8662-1D8B20F1FC89}" presName="composite" presStyleCnt="0"/>
      <dgm:spPr/>
    </dgm:pt>
    <dgm:pt modelId="{78BE4B6B-297D-4676-90C6-A1B6D4595B72}" type="pres">
      <dgm:prSet presAssocID="{525BE4D0-F228-40A9-8662-1D8B20F1FC89}" presName="background" presStyleLbl="node0" presStyleIdx="3" presStyleCnt="4"/>
      <dgm:spPr/>
    </dgm:pt>
    <dgm:pt modelId="{2F1F5F62-5963-4140-853C-1A953A7E74DC}" type="pres">
      <dgm:prSet presAssocID="{525BE4D0-F228-40A9-8662-1D8B20F1FC89}" presName="text" presStyleLbl="fgAcc0" presStyleIdx="3" presStyleCnt="4">
        <dgm:presLayoutVars>
          <dgm:chPref val="3"/>
        </dgm:presLayoutVars>
      </dgm:prSet>
      <dgm:spPr/>
    </dgm:pt>
    <dgm:pt modelId="{09412984-9BAB-4780-8020-608C2EA7613D}" type="pres">
      <dgm:prSet presAssocID="{525BE4D0-F228-40A9-8662-1D8B20F1FC89}" presName="hierChild2" presStyleCnt="0"/>
      <dgm:spPr/>
    </dgm:pt>
  </dgm:ptLst>
  <dgm:cxnLst>
    <dgm:cxn modelId="{5150A521-2557-4557-9779-CC307726DAA5}" srcId="{2BAA998C-B98A-4EEF-8A85-AEBA7C043D1E}" destId="{5A9B2705-D9CA-4EA4-AC21-515766147742}" srcOrd="2" destOrd="0" parTransId="{2ABD9509-8182-4583-8BE4-059FE43EE548}" sibTransId="{7711B26B-EAF4-4AD5-BC99-CAF3A4D04BE5}"/>
    <dgm:cxn modelId="{4BE8EA61-C897-4F6F-AB52-53BF98885315}" srcId="{2BAA998C-B98A-4EEF-8A85-AEBA7C043D1E}" destId="{76A55598-11F4-40A6-B7CC-417BDC282CF0}" srcOrd="1" destOrd="0" parTransId="{2A20478C-8254-4578-B238-0EA8D1475E02}" sibTransId="{525978F2-A2F1-4D82-B14A-8D7866302EE5}"/>
    <dgm:cxn modelId="{9C725F6B-11AE-42F8-BA7A-04E44E9D911E}" srcId="{2BAA998C-B98A-4EEF-8A85-AEBA7C043D1E}" destId="{4867570D-7F96-4EF2-9985-CC69495BB3B8}" srcOrd="0" destOrd="0" parTransId="{89139FB4-7C07-4CC2-B728-5775EFB8D993}" sibTransId="{E1E551EE-19CD-4891-82D4-B37AE2F8EDE9}"/>
    <dgm:cxn modelId="{61BAFA4B-BE25-412F-8FE5-E37FD78DF444}" type="presOf" srcId="{2BAA998C-B98A-4EEF-8A85-AEBA7C043D1E}" destId="{AD86B130-42DB-46FE-A266-2A720F1443AC}" srcOrd="0" destOrd="0" presId="urn:microsoft.com/office/officeart/2005/8/layout/hierarchy1"/>
    <dgm:cxn modelId="{82118E82-4D26-4664-8A08-364A29C64526}" type="presOf" srcId="{525BE4D0-F228-40A9-8662-1D8B20F1FC89}" destId="{2F1F5F62-5963-4140-853C-1A953A7E74DC}" srcOrd="0" destOrd="0" presId="urn:microsoft.com/office/officeart/2005/8/layout/hierarchy1"/>
    <dgm:cxn modelId="{430ECD8E-8906-4FF3-AE5B-48634048A458}" type="presOf" srcId="{4867570D-7F96-4EF2-9985-CC69495BB3B8}" destId="{79B52333-9A66-412F-92E6-F5B58D6714A5}" srcOrd="0" destOrd="0" presId="urn:microsoft.com/office/officeart/2005/8/layout/hierarchy1"/>
    <dgm:cxn modelId="{30A077B2-7FBC-455F-8BD6-1D250767D5F9}" type="presOf" srcId="{5A9B2705-D9CA-4EA4-AC21-515766147742}" destId="{0511E891-7432-4343-B999-881DDB380AEE}" srcOrd="0" destOrd="0" presId="urn:microsoft.com/office/officeart/2005/8/layout/hierarchy1"/>
    <dgm:cxn modelId="{8372CCE4-273E-4F91-9379-E204100C3652}" srcId="{2BAA998C-B98A-4EEF-8A85-AEBA7C043D1E}" destId="{525BE4D0-F228-40A9-8662-1D8B20F1FC89}" srcOrd="3" destOrd="0" parTransId="{FC29DC36-40CE-444B-A00B-564FC82E7678}" sibTransId="{577D1229-35EF-4186-8C91-C93850AFAF7B}"/>
    <dgm:cxn modelId="{A79E17E7-5A2A-4D78-A8AC-3AC6E2FAA6AB}" type="presOf" srcId="{76A55598-11F4-40A6-B7CC-417BDC282CF0}" destId="{B43B45F8-2F2E-4E4E-B5C7-ECDC8FB84874}" srcOrd="0" destOrd="0" presId="urn:microsoft.com/office/officeart/2005/8/layout/hierarchy1"/>
    <dgm:cxn modelId="{DE3581D3-4F94-4707-9371-E8F99F050680}" type="presParOf" srcId="{AD86B130-42DB-46FE-A266-2A720F1443AC}" destId="{7080F36A-EFF1-4DEA-B91F-42531A4979D8}" srcOrd="0" destOrd="0" presId="urn:microsoft.com/office/officeart/2005/8/layout/hierarchy1"/>
    <dgm:cxn modelId="{5843E89D-21DD-4035-9F0D-22EDBD3206AF}" type="presParOf" srcId="{7080F36A-EFF1-4DEA-B91F-42531A4979D8}" destId="{A7244248-08E4-401D-BB6C-FC39DB247AA9}" srcOrd="0" destOrd="0" presId="urn:microsoft.com/office/officeart/2005/8/layout/hierarchy1"/>
    <dgm:cxn modelId="{4A86C74B-9EA3-4CD2-A02B-A10B574C799D}" type="presParOf" srcId="{A7244248-08E4-401D-BB6C-FC39DB247AA9}" destId="{60543784-FFCC-4C65-8611-D8CA285A6DCF}" srcOrd="0" destOrd="0" presId="urn:microsoft.com/office/officeart/2005/8/layout/hierarchy1"/>
    <dgm:cxn modelId="{BDB2C0BD-19C3-4342-B82F-10ABC7F23FF6}" type="presParOf" srcId="{A7244248-08E4-401D-BB6C-FC39DB247AA9}" destId="{79B52333-9A66-412F-92E6-F5B58D6714A5}" srcOrd="1" destOrd="0" presId="urn:microsoft.com/office/officeart/2005/8/layout/hierarchy1"/>
    <dgm:cxn modelId="{54A18DF6-D530-4F31-8675-600E203AAC99}" type="presParOf" srcId="{7080F36A-EFF1-4DEA-B91F-42531A4979D8}" destId="{895F0D33-9BD2-47C3-BEF3-8A5F2F1C4219}" srcOrd="1" destOrd="0" presId="urn:microsoft.com/office/officeart/2005/8/layout/hierarchy1"/>
    <dgm:cxn modelId="{488E4307-AEE8-4AEE-B220-CEE74FA387D1}" type="presParOf" srcId="{AD86B130-42DB-46FE-A266-2A720F1443AC}" destId="{01A65D8B-3AA7-4309-973A-DA1C9E417446}" srcOrd="1" destOrd="0" presId="urn:microsoft.com/office/officeart/2005/8/layout/hierarchy1"/>
    <dgm:cxn modelId="{C44E6AFD-67F4-477F-8400-7E9604944289}" type="presParOf" srcId="{01A65D8B-3AA7-4309-973A-DA1C9E417446}" destId="{02CA688B-CA4A-4619-B2C7-E4D72F784A7A}" srcOrd="0" destOrd="0" presId="urn:microsoft.com/office/officeart/2005/8/layout/hierarchy1"/>
    <dgm:cxn modelId="{9858DA95-3FE9-4FB5-ACD4-8FF64FED4719}" type="presParOf" srcId="{02CA688B-CA4A-4619-B2C7-E4D72F784A7A}" destId="{9D234413-A42B-471E-A00A-35C7CC07B0F6}" srcOrd="0" destOrd="0" presId="urn:microsoft.com/office/officeart/2005/8/layout/hierarchy1"/>
    <dgm:cxn modelId="{8023B0D3-56BA-43BA-A5B9-493B45DC3BF7}" type="presParOf" srcId="{02CA688B-CA4A-4619-B2C7-E4D72F784A7A}" destId="{B43B45F8-2F2E-4E4E-B5C7-ECDC8FB84874}" srcOrd="1" destOrd="0" presId="urn:microsoft.com/office/officeart/2005/8/layout/hierarchy1"/>
    <dgm:cxn modelId="{7F7BB1EE-B206-4DBD-8ED9-6EC0D9112F8A}" type="presParOf" srcId="{01A65D8B-3AA7-4309-973A-DA1C9E417446}" destId="{FED9E3C0-673E-4214-9AEE-E3C631871AE4}" srcOrd="1" destOrd="0" presId="urn:microsoft.com/office/officeart/2005/8/layout/hierarchy1"/>
    <dgm:cxn modelId="{4F289F67-2CEE-4C03-B3E5-4259C9888E18}" type="presParOf" srcId="{AD86B130-42DB-46FE-A266-2A720F1443AC}" destId="{B40DF2FB-E5A1-4C5E-883F-0A919BD4C079}" srcOrd="2" destOrd="0" presId="urn:microsoft.com/office/officeart/2005/8/layout/hierarchy1"/>
    <dgm:cxn modelId="{05ECD194-7CFF-4D99-9F0F-D3D982E6678C}" type="presParOf" srcId="{B40DF2FB-E5A1-4C5E-883F-0A919BD4C079}" destId="{5330A510-BD94-4CFC-88BF-F908E8180841}" srcOrd="0" destOrd="0" presId="urn:microsoft.com/office/officeart/2005/8/layout/hierarchy1"/>
    <dgm:cxn modelId="{9293B702-FE86-46A9-BC80-63717FE89490}" type="presParOf" srcId="{5330A510-BD94-4CFC-88BF-F908E8180841}" destId="{54C27322-A70B-4451-A248-68CE1C85D356}" srcOrd="0" destOrd="0" presId="urn:microsoft.com/office/officeart/2005/8/layout/hierarchy1"/>
    <dgm:cxn modelId="{DE923B56-7541-4C20-8A9F-D436EC3DE676}" type="presParOf" srcId="{5330A510-BD94-4CFC-88BF-F908E8180841}" destId="{0511E891-7432-4343-B999-881DDB380AEE}" srcOrd="1" destOrd="0" presId="urn:microsoft.com/office/officeart/2005/8/layout/hierarchy1"/>
    <dgm:cxn modelId="{034A5CEB-315F-45B3-B71C-5EDCA9CF203D}" type="presParOf" srcId="{B40DF2FB-E5A1-4C5E-883F-0A919BD4C079}" destId="{90800870-3748-42D3-A78E-0D1CD22AEDBB}" srcOrd="1" destOrd="0" presId="urn:microsoft.com/office/officeart/2005/8/layout/hierarchy1"/>
    <dgm:cxn modelId="{DFF81A29-3991-4446-885C-997C9F2C049F}" type="presParOf" srcId="{AD86B130-42DB-46FE-A266-2A720F1443AC}" destId="{3A96C182-8F33-4E3F-BB45-6D4D29813D2F}" srcOrd="3" destOrd="0" presId="urn:microsoft.com/office/officeart/2005/8/layout/hierarchy1"/>
    <dgm:cxn modelId="{08684470-0184-48D6-9528-3BA16AB775F1}" type="presParOf" srcId="{3A96C182-8F33-4E3F-BB45-6D4D29813D2F}" destId="{CF6E3CC5-CE9F-4664-920C-69A9EBE195E0}" srcOrd="0" destOrd="0" presId="urn:microsoft.com/office/officeart/2005/8/layout/hierarchy1"/>
    <dgm:cxn modelId="{196F50B5-3281-4C7A-A537-7AAC8EB0AB69}" type="presParOf" srcId="{CF6E3CC5-CE9F-4664-920C-69A9EBE195E0}" destId="{78BE4B6B-297D-4676-90C6-A1B6D4595B72}" srcOrd="0" destOrd="0" presId="urn:microsoft.com/office/officeart/2005/8/layout/hierarchy1"/>
    <dgm:cxn modelId="{22A77113-DCE0-4DB2-A6D0-677DE6D84883}" type="presParOf" srcId="{CF6E3CC5-CE9F-4664-920C-69A9EBE195E0}" destId="{2F1F5F62-5963-4140-853C-1A953A7E74DC}" srcOrd="1" destOrd="0" presId="urn:microsoft.com/office/officeart/2005/8/layout/hierarchy1"/>
    <dgm:cxn modelId="{0C194AFF-581A-4882-A135-C5D4EA56D5F6}" type="presParOf" srcId="{3A96C182-8F33-4E3F-BB45-6D4D29813D2F}" destId="{09412984-9BAB-4780-8020-608C2EA7613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A64A1B-2F7D-486A-BEBB-B38B632AE4BD}"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DA3FE1E7-7500-4A82-977D-A65541E6F851}">
      <dgm:prSet/>
      <dgm:spPr/>
      <dgm:t>
        <a:bodyPr/>
        <a:lstStyle/>
        <a:p>
          <a:r>
            <a:rPr lang="en-US"/>
            <a:t>M</a:t>
          </a:r>
          <a:r>
            <a:rPr lang="en-US" b="0" i="0"/>
            <a:t>easure essential knowledge and skills as efficiently as possible</a:t>
          </a:r>
          <a:endParaRPr lang="en-US"/>
        </a:p>
      </dgm:t>
    </dgm:pt>
    <dgm:pt modelId="{3229F3EB-3D0F-4591-A53A-EC274B8099BB}" type="parTrans" cxnId="{44CA458C-80BC-45AA-8FA5-A4B82E2EB06B}">
      <dgm:prSet/>
      <dgm:spPr/>
      <dgm:t>
        <a:bodyPr/>
        <a:lstStyle/>
        <a:p>
          <a:endParaRPr lang="en-US"/>
        </a:p>
      </dgm:t>
    </dgm:pt>
    <dgm:pt modelId="{BDE34C6D-FB05-4F44-BBEB-A73F8EF14B1C}" type="sibTrans" cxnId="{44CA458C-80BC-45AA-8FA5-A4B82E2EB06B}">
      <dgm:prSet/>
      <dgm:spPr/>
      <dgm:t>
        <a:bodyPr/>
        <a:lstStyle/>
        <a:p>
          <a:endParaRPr lang="en-US"/>
        </a:p>
      </dgm:t>
    </dgm:pt>
    <dgm:pt modelId="{47917E82-B8BE-4ED0-8220-B948B4383691}">
      <dgm:prSet/>
      <dgm:spPr/>
      <dgm:t>
        <a:bodyPr/>
        <a:lstStyle/>
        <a:p>
          <a:r>
            <a:rPr lang="en-US"/>
            <a:t>P</a:t>
          </a:r>
          <a:r>
            <a:rPr lang="en-US" b="0" i="0"/>
            <a:t>rovides student and classroom profiles of strengths and weaknesses to tailor instruction to the needs of all students</a:t>
          </a:r>
          <a:endParaRPr lang="en-US"/>
        </a:p>
      </dgm:t>
    </dgm:pt>
    <dgm:pt modelId="{D897093D-765E-4211-8C26-EBC4A71FB805}" type="parTrans" cxnId="{A490E2C2-9A0D-4407-9241-6FBC6A68EDAA}">
      <dgm:prSet/>
      <dgm:spPr/>
      <dgm:t>
        <a:bodyPr/>
        <a:lstStyle/>
        <a:p>
          <a:endParaRPr lang="en-US"/>
        </a:p>
      </dgm:t>
    </dgm:pt>
    <dgm:pt modelId="{FA60398B-268A-4BBC-9DBC-E1F4789D9266}" type="sibTrans" cxnId="{A490E2C2-9A0D-4407-9241-6FBC6A68EDAA}">
      <dgm:prSet/>
      <dgm:spPr/>
      <dgm:t>
        <a:bodyPr/>
        <a:lstStyle/>
        <a:p>
          <a:endParaRPr lang="en-US"/>
        </a:p>
      </dgm:t>
    </dgm:pt>
    <dgm:pt modelId="{5C208EE4-111C-4D0C-82AB-6CAB8A22B32A}">
      <dgm:prSet/>
      <dgm:spPr/>
      <dgm:t>
        <a:bodyPr/>
        <a:lstStyle/>
        <a:p>
          <a:r>
            <a:rPr lang="en-US"/>
            <a:t>Can be aligned to state standards and curriculum alignment</a:t>
          </a:r>
        </a:p>
      </dgm:t>
    </dgm:pt>
    <dgm:pt modelId="{F5DFAE52-7E0F-4F72-A5CC-CCEC02D2870A}" type="parTrans" cxnId="{365BB1D3-6753-45C0-B88F-7EDEBD360C77}">
      <dgm:prSet/>
      <dgm:spPr/>
      <dgm:t>
        <a:bodyPr/>
        <a:lstStyle/>
        <a:p>
          <a:endParaRPr lang="en-US"/>
        </a:p>
      </dgm:t>
    </dgm:pt>
    <dgm:pt modelId="{4DFD8FA4-5565-4E84-88A2-8336DEC712EA}" type="sibTrans" cxnId="{365BB1D3-6753-45C0-B88F-7EDEBD360C77}">
      <dgm:prSet/>
      <dgm:spPr/>
      <dgm:t>
        <a:bodyPr/>
        <a:lstStyle/>
        <a:p>
          <a:endParaRPr lang="en-US"/>
        </a:p>
      </dgm:t>
    </dgm:pt>
    <dgm:pt modelId="{2843D264-3C8E-403B-BC4A-A96031B2F35E}">
      <dgm:prSet/>
      <dgm:spPr/>
      <dgm:t>
        <a:bodyPr/>
        <a:lstStyle/>
        <a:p>
          <a:r>
            <a:rPr lang="en-US"/>
            <a:t>Usually aligned with reading and math skills </a:t>
          </a:r>
        </a:p>
      </dgm:t>
    </dgm:pt>
    <dgm:pt modelId="{9B279B41-E0FB-495E-89C8-DC6EFF819668}" type="parTrans" cxnId="{3C3074DC-9669-49DE-845C-E781AFFED447}">
      <dgm:prSet/>
      <dgm:spPr/>
      <dgm:t>
        <a:bodyPr/>
        <a:lstStyle/>
        <a:p>
          <a:endParaRPr lang="en-US"/>
        </a:p>
      </dgm:t>
    </dgm:pt>
    <dgm:pt modelId="{1D19B6E1-0492-4785-AF6C-9A98B669AAD4}" type="sibTrans" cxnId="{3C3074DC-9669-49DE-845C-E781AFFED447}">
      <dgm:prSet/>
      <dgm:spPr/>
      <dgm:t>
        <a:bodyPr/>
        <a:lstStyle/>
        <a:p>
          <a:endParaRPr lang="en-US"/>
        </a:p>
      </dgm:t>
    </dgm:pt>
    <dgm:pt modelId="{5A2A1051-6B3F-41CC-A2CB-54AF6312FCBF}">
      <dgm:prSet/>
      <dgm:spPr/>
      <dgm:t>
        <a:bodyPr/>
        <a:lstStyle/>
        <a:p>
          <a:r>
            <a:rPr lang="en-US"/>
            <a:t>Can identity those at-risk students</a:t>
          </a:r>
        </a:p>
      </dgm:t>
    </dgm:pt>
    <dgm:pt modelId="{EBD3D581-B65F-4088-96A6-A77307198002}" type="parTrans" cxnId="{6E200EC0-7C41-41E1-8F2B-3BBB37900A2C}">
      <dgm:prSet/>
      <dgm:spPr/>
      <dgm:t>
        <a:bodyPr/>
        <a:lstStyle/>
        <a:p>
          <a:endParaRPr lang="en-US"/>
        </a:p>
      </dgm:t>
    </dgm:pt>
    <dgm:pt modelId="{C9F6720F-6C8F-4A89-A273-C1B33E78CDE9}" type="sibTrans" cxnId="{6E200EC0-7C41-41E1-8F2B-3BBB37900A2C}">
      <dgm:prSet/>
      <dgm:spPr/>
      <dgm:t>
        <a:bodyPr/>
        <a:lstStyle/>
        <a:p>
          <a:endParaRPr lang="en-US"/>
        </a:p>
      </dgm:t>
    </dgm:pt>
    <dgm:pt modelId="{A11581C8-5F95-4309-8278-65A18443E6C1}">
      <dgm:prSet/>
      <dgm:spPr/>
      <dgm:t>
        <a:bodyPr/>
        <a:lstStyle/>
        <a:p>
          <a:r>
            <a:rPr lang="en-US"/>
            <a:t>Norm or Criterion Referenced</a:t>
          </a:r>
        </a:p>
      </dgm:t>
    </dgm:pt>
    <dgm:pt modelId="{20BB5A70-E969-40F1-A3AF-7E3F105404C9}" type="parTrans" cxnId="{0316A0D6-416E-4D32-ABEC-9BEEA2938D9D}">
      <dgm:prSet/>
      <dgm:spPr/>
      <dgm:t>
        <a:bodyPr/>
        <a:lstStyle/>
        <a:p>
          <a:endParaRPr lang="en-US"/>
        </a:p>
      </dgm:t>
    </dgm:pt>
    <dgm:pt modelId="{7A538433-C388-47B2-A079-89EA903468F0}" type="sibTrans" cxnId="{0316A0D6-416E-4D32-ABEC-9BEEA2938D9D}">
      <dgm:prSet/>
      <dgm:spPr/>
      <dgm:t>
        <a:bodyPr/>
        <a:lstStyle/>
        <a:p>
          <a:endParaRPr lang="en-US"/>
        </a:p>
      </dgm:t>
    </dgm:pt>
    <dgm:pt modelId="{89AD0068-18C7-4CA7-B71B-990F9B9BFB7C}" type="pres">
      <dgm:prSet presAssocID="{5AA64A1B-2F7D-486A-BEBB-B38B632AE4BD}" presName="vert0" presStyleCnt="0">
        <dgm:presLayoutVars>
          <dgm:dir/>
          <dgm:animOne val="branch"/>
          <dgm:animLvl val="lvl"/>
        </dgm:presLayoutVars>
      </dgm:prSet>
      <dgm:spPr/>
    </dgm:pt>
    <dgm:pt modelId="{AA10D2F4-C8AA-4A43-B81B-4FB44A9CBAB3}" type="pres">
      <dgm:prSet presAssocID="{DA3FE1E7-7500-4A82-977D-A65541E6F851}" presName="thickLine" presStyleLbl="alignNode1" presStyleIdx="0" presStyleCnt="6"/>
      <dgm:spPr/>
    </dgm:pt>
    <dgm:pt modelId="{358809B6-03F9-409C-B014-7D5FB6681FEA}" type="pres">
      <dgm:prSet presAssocID="{DA3FE1E7-7500-4A82-977D-A65541E6F851}" presName="horz1" presStyleCnt="0"/>
      <dgm:spPr/>
    </dgm:pt>
    <dgm:pt modelId="{5BC0C58A-D5C3-4669-AECD-528F2C5BB41E}" type="pres">
      <dgm:prSet presAssocID="{DA3FE1E7-7500-4A82-977D-A65541E6F851}" presName="tx1" presStyleLbl="revTx" presStyleIdx="0" presStyleCnt="6"/>
      <dgm:spPr/>
    </dgm:pt>
    <dgm:pt modelId="{103AE862-96FB-4106-9CA9-8AEACF8C0B81}" type="pres">
      <dgm:prSet presAssocID="{DA3FE1E7-7500-4A82-977D-A65541E6F851}" presName="vert1" presStyleCnt="0"/>
      <dgm:spPr/>
    </dgm:pt>
    <dgm:pt modelId="{0CBE8927-D106-48AC-8C78-B053DC8C6056}" type="pres">
      <dgm:prSet presAssocID="{47917E82-B8BE-4ED0-8220-B948B4383691}" presName="thickLine" presStyleLbl="alignNode1" presStyleIdx="1" presStyleCnt="6"/>
      <dgm:spPr/>
    </dgm:pt>
    <dgm:pt modelId="{1595E34A-EBC2-491A-8F37-EACA71889992}" type="pres">
      <dgm:prSet presAssocID="{47917E82-B8BE-4ED0-8220-B948B4383691}" presName="horz1" presStyleCnt="0"/>
      <dgm:spPr/>
    </dgm:pt>
    <dgm:pt modelId="{D2831CFC-A42D-4C2B-A666-E67766B2F15B}" type="pres">
      <dgm:prSet presAssocID="{47917E82-B8BE-4ED0-8220-B948B4383691}" presName="tx1" presStyleLbl="revTx" presStyleIdx="1" presStyleCnt="6"/>
      <dgm:spPr/>
    </dgm:pt>
    <dgm:pt modelId="{59115991-15EA-4CB4-85D4-B45933A9AB46}" type="pres">
      <dgm:prSet presAssocID="{47917E82-B8BE-4ED0-8220-B948B4383691}" presName="vert1" presStyleCnt="0"/>
      <dgm:spPr/>
    </dgm:pt>
    <dgm:pt modelId="{57410D65-AEFC-4D97-8902-5EA3EAF42509}" type="pres">
      <dgm:prSet presAssocID="{5C208EE4-111C-4D0C-82AB-6CAB8A22B32A}" presName="thickLine" presStyleLbl="alignNode1" presStyleIdx="2" presStyleCnt="6"/>
      <dgm:spPr/>
    </dgm:pt>
    <dgm:pt modelId="{5F59F6B3-C029-4018-A648-06E15626517F}" type="pres">
      <dgm:prSet presAssocID="{5C208EE4-111C-4D0C-82AB-6CAB8A22B32A}" presName="horz1" presStyleCnt="0"/>
      <dgm:spPr/>
    </dgm:pt>
    <dgm:pt modelId="{E668B4D2-904D-4832-AA7E-AEE303BB20C2}" type="pres">
      <dgm:prSet presAssocID="{5C208EE4-111C-4D0C-82AB-6CAB8A22B32A}" presName="tx1" presStyleLbl="revTx" presStyleIdx="2" presStyleCnt="6"/>
      <dgm:spPr/>
    </dgm:pt>
    <dgm:pt modelId="{BCFDA57C-71AF-4B96-BC5A-05FE7DEBFBE9}" type="pres">
      <dgm:prSet presAssocID="{5C208EE4-111C-4D0C-82AB-6CAB8A22B32A}" presName="vert1" presStyleCnt="0"/>
      <dgm:spPr/>
    </dgm:pt>
    <dgm:pt modelId="{3618185A-7630-4B06-A462-476846FF652E}" type="pres">
      <dgm:prSet presAssocID="{2843D264-3C8E-403B-BC4A-A96031B2F35E}" presName="thickLine" presStyleLbl="alignNode1" presStyleIdx="3" presStyleCnt="6"/>
      <dgm:spPr/>
    </dgm:pt>
    <dgm:pt modelId="{A363707D-7874-4DE8-A9C4-B650668C8363}" type="pres">
      <dgm:prSet presAssocID="{2843D264-3C8E-403B-BC4A-A96031B2F35E}" presName="horz1" presStyleCnt="0"/>
      <dgm:spPr/>
    </dgm:pt>
    <dgm:pt modelId="{F677EB33-C469-4EAF-A0BA-295DE1A30F8A}" type="pres">
      <dgm:prSet presAssocID="{2843D264-3C8E-403B-BC4A-A96031B2F35E}" presName="tx1" presStyleLbl="revTx" presStyleIdx="3" presStyleCnt="6"/>
      <dgm:spPr/>
    </dgm:pt>
    <dgm:pt modelId="{89AB07EF-8B6C-4926-A54A-2515E31F9F8E}" type="pres">
      <dgm:prSet presAssocID="{2843D264-3C8E-403B-BC4A-A96031B2F35E}" presName="vert1" presStyleCnt="0"/>
      <dgm:spPr/>
    </dgm:pt>
    <dgm:pt modelId="{91E79F7C-0052-48B0-A88F-029396BDA2AB}" type="pres">
      <dgm:prSet presAssocID="{5A2A1051-6B3F-41CC-A2CB-54AF6312FCBF}" presName="thickLine" presStyleLbl="alignNode1" presStyleIdx="4" presStyleCnt="6"/>
      <dgm:spPr/>
    </dgm:pt>
    <dgm:pt modelId="{9FA1839F-FC42-4BC8-A65A-DFEE0C798ACB}" type="pres">
      <dgm:prSet presAssocID="{5A2A1051-6B3F-41CC-A2CB-54AF6312FCBF}" presName="horz1" presStyleCnt="0"/>
      <dgm:spPr/>
    </dgm:pt>
    <dgm:pt modelId="{88EEA25F-8FC4-425F-B873-0726E933B37B}" type="pres">
      <dgm:prSet presAssocID="{5A2A1051-6B3F-41CC-A2CB-54AF6312FCBF}" presName="tx1" presStyleLbl="revTx" presStyleIdx="4" presStyleCnt="6"/>
      <dgm:spPr/>
    </dgm:pt>
    <dgm:pt modelId="{7526E590-827C-4F7A-8650-6A50B5DFA35B}" type="pres">
      <dgm:prSet presAssocID="{5A2A1051-6B3F-41CC-A2CB-54AF6312FCBF}" presName="vert1" presStyleCnt="0"/>
      <dgm:spPr/>
    </dgm:pt>
    <dgm:pt modelId="{3323AA33-0DEA-4DC1-A92D-87D40647B05B}" type="pres">
      <dgm:prSet presAssocID="{A11581C8-5F95-4309-8278-65A18443E6C1}" presName="thickLine" presStyleLbl="alignNode1" presStyleIdx="5" presStyleCnt="6"/>
      <dgm:spPr/>
    </dgm:pt>
    <dgm:pt modelId="{EAD30ADD-6025-49C3-AD2B-DCCCC1D7563B}" type="pres">
      <dgm:prSet presAssocID="{A11581C8-5F95-4309-8278-65A18443E6C1}" presName="horz1" presStyleCnt="0"/>
      <dgm:spPr/>
    </dgm:pt>
    <dgm:pt modelId="{D94FEDFA-3F4F-48DA-AA78-ED40375FA414}" type="pres">
      <dgm:prSet presAssocID="{A11581C8-5F95-4309-8278-65A18443E6C1}" presName="tx1" presStyleLbl="revTx" presStyleIdx="5" presStyleCnt="6"/>
      <dgm:spPr/>
    </dgm:pt>
    <dgm:pt modelId="{12D4F913-1D6E-439B-8518-03BDDCB09D42}" type="pres">
      <dgm:prSet presAssocID="{A11581C8-5F95-4309-8278-65A18443E6C1}" presName="vert1" presStyleCnt="0"/>
      <dgm:spPr/>
    </dgm:pt>
  </dgm:ptLst>
  <dgm:cxnLst>
    <dgm:cxn modelId="{0D7BD60C-E128-4565-A678-9585B86DEC0D}" type="presOf" srcId="{2843D264-3C8E-403B-BC4A-A96031B2F35E}" destId="{F677EB33-C469-4EAF-A0BA-295DE1A30F8A}" srcOrd="0" destOrd="0" presId="urn:microsoft.com/office/officeart/2008/layout/LinedList"/>
    <dgm:cxn modelId="{E9583672-CD95-4994-A31A-439542DBE8BB}" type="presOf" srcId="{5C208EE4-111C-4D0C-82AB-6CAB8A22B32A}" destId="{E668B4D2-904D-4832-AA7E-AEE303BB20C2}" srcOrd="0" destOrd="0" presId="urn:microsoft.com/office/officeart/2008/layout/LinedList"/>
    <dgm:cxn modelId="{EB1E1A73-5988-4D55-9FE6-58E28368CCB8}" type="presOf" srcId="{5AA64A1B-2F7D-486A-BEBB-B38B632AE4BD}" destId="{89AD0068-18C7-4CA7-B71B-990F9B9BFB7C}" srcOrd="0" destOrd="0" presId="urn:microsoft.com/office/officeart/2008/layout/LinedList"/>
    <dgm:cxn modelId="{AF5B5358-3C04-48B7-AA2F-402180AF803A}" type="presOf" srcId="{A11581C8-5F95-4309-8278-65A18443E6C1}" destId="{D94FEDFA-3F4F-48DA-AA78-ED40375FA414}" srcOrd="0" destOrd="0" presId="urn:microsoft.com/office/officeart/2008/layout/LinedList"/>
    <dgm:cxn modelId="{44CA458C-80BC-45AA-8FA5-A4B82E2EB06B}" srcId="{5AA64A1B-2F7D-486A-BEBB-B38B632AE4BD}" destId="{DA3FE1E7-7500-4A82-977D-A65541E6F851}" srcOrd="0" destOrd="0" parTransId="{3229F3EB-3D0F-4591-A53A-EC274B8099BB}" sibTransId="{BDE34C6D-FB05-4F44-BBEB-A73F8EF14B1C}"/>
    <dgm:cxn modelId="{7190E38E-A53D-4E71-ACFF-5A9A62E54FA1}" type="presOf" srcId="{DA3FE1E7-7500-4A82-977D-A65541E6F851}" destId="{5BC0C58A-D5C3-4669-AECD-528F2C5BB41E}" srcOrd="0" destOrd="0" presId="urn:microsoft.com/office/officeart/2008/layout/LinedList"/>
    <dgm:cxn modelId="{6E200EC0-7C41-41E1-8F2B-3BBB37900A2C}" srcId="{5AA64A1B-2F7D-486A-BEBB-B38B632AE4BD}" destId="{5A2A1051-6B3F-41CC-A2CB-54AF6312FCBF}" srcOrd="4" destOrd="0" parTransId="{EBD3D581-B65F-4088-96A6-A77307198002}" sibTransId="{C9F6720F-6C8F-4A89-A273-C1B33E78CDE9}"/>
    <dgm:cxn modelId="{A490E2C2-9A0D-4407-9241-6FBC6A68EDAA}" srcId="{5AA64A1B-2F7D-486A-BEBB-B38B632AE4BD}" destId="{47917E82-B8BE-4ED0-8220-B948B4383691}" srcOrd="1" destOrd="0" parTransId="{D897093D-765E-4211-8C26-EBC4A71FB805}" sibTransId="{FA60398B-268A-4BBC-9DBC-E1F4789D9266}"/>
    <dgm:cxn modelId="{0BEE94D0-2C70-439F-B0FF-7404AF02DFE6}" type="presOf" srcId="{47917E82-B8BE-4ED0-8220-B948B4383691}" destId="{D2831CFC-A42D-4C2B-A666-E67766B2F15B}" srcOrd="0" destOrd="0" presId="urn:microsoft.com/office/officeart/2008/layout/LinedList"/>
    <dgm:cxn modelId="{365BB1D3-6753-45C0-B88F-7EDEBD360C77}" srcId="{5AA64A1B-2F7D-486A-BEBB-B38B632AE4BD}" destId="{5C208EE4-111C-4D0C-82AB-6CAB8A22B32A}" srcOrd="2" destOrd="0" parTransId="{F5DFAE52-7E0F-4F72-A5CC-CCEC02D2870A}" sibTransId="{4DFD8FA4-5565-4E84-88A2-8336DEC712EA}"/>
    <dgm:cxn modelId="{0316A0D6-416E-4D32-ABEC-9BEEA2938D9D}" srcId="{5AA64A1B-2F7D-486A-BEBB-B38B632AE4BD}" destId="{A11581C8-5F95-4309-8278-65A18443E6C1}" srcOrd="5" destOrd="0" parTransId="{20BB5A70-E969-40F1-A3AF-7E3F105404C9}" sibTransId="{7A538433-C388-47B2-A079-89EA903468F0}"/>
    <dgm:cxn modelId="{3C3074DC-9669-49DE-845C-E781AFFED447}" srcId="{5AA64A1B-2F7D-486A-BEBB-B38B632AE4BD}" destId="{2843D264-3C8E-403B-BC4A-A96031B2F35E}" srcOrd="3" destOrd="0" parTransId="{9B279B41-E0FB-495E-89C8-DC6EFF819668}" sibTransId="{1D19B6E1-0492-4785-AF6C-9A98B669AAD4}"/>
    <dgm:cxn modelId="{502376FB-44F6-4197-8D1E-4E9C2EAC1432}" type="presOf" srcId="{5A2A1051-6B3F-41CC-A2CB-54AF6312FCBF}" destId="{88EEA25F-8FC4-425F-B873-0726E933B37B}" srcOrd="0" destOrd="0" presId="urn:microsoft.com/office/officeart/2008/layout/LinedList"/>
    <dgm:cxn modelId="{8EDB5621-FB1B-42F3-9886-FFEB457A4979}" type="presParOf" srcId="{89AD0068-18C7-4CA7-B71B-990F9B9BFB7C}" destId="{AA10D2F4-C8AA-4A43-B81B-4FB44A9CBAB3}" srcOrd="0" destOrd="0" presId="urn:microsoft.com/office/officeart/2008/layout/LinedList"/>
    <dgm:cxn modelId="{666235BA-5944-4605-BC26-A2463EF65CBD}" type="presParOf" srcId="{89AD0068-18C7-4CA7-B71B-990F9B9BFB7C}" destId="{358809B6-03F9-409C-B014-7D5FB6681FEA}" srcOrd="1" destOrd="0" presId="urn:microsoft.com/office/officeart/2008/layout/LinedList"/>
    <dgm:cxn modelId="{FE5217BF-A6D1-4333-AFA4-D564B2B0C06C}" type="presParOf" srcId="{358809B6-03F9-409C-B014-7D5FB6681FEA}" destId="{5BC0C58A-D5C3-4669-AECD-528F2C5BB41E}" srcOrd="0" destOrd="0" presId="urn:microsoft.com/office/officeart/2008/layout/LinedList"/>
    <dgm:cxn modelId="{A0B8962D-5715-48D6-A1CE-E430A7EF62BF}" type="presParOf" srcId="{358809B6-03F9-409C-B014-7D5FB6681FEA}" destId="{103AE862-96FB-4106-9CA9-8AEACF8C0B81}" srcOrd="1" destOrd="0" presId="urn:microsoft.com/office/officeart/2008/layout/LinedList"/>
    <dgm:cxn modelId="{985B064E-3719-45D5-B06F-E6BE340451FA}" type="presParOf" srcId="{89AD0068-18C7-4CA7-B71B-990F9B9BFB7C}" destId="{0CBE8927-D106-48AC-8C78-B053DC8C6056}" srcOrd="2" destOrd="0" presId="urn:microsoft.com/office/officeart/2008/layout/LinedList"/>
    <dgm:cxn modelId="{D6887C15-3152-4ECB-8340-76709E4B9161}" type="presParOf" srcId="{89AD0068-18C7-4CA7-B71B-990F9B9BFB7C}" destId="{1595E34A-EBC2-491A-8F37-EACA71889992}" srcOrd="3" destOrd="0" presId="urn:microsoft.com/office/officeart/2008/layout/LinedList"/>
    <dgm:cxn modelId="{CD59244E-8626-463A-A414-2DBA75A2D43A}" type="presParOf" srcId="{1595E34A-EBC2-491A-8F37-EACA71889992}" destId="{D2831CFC-A42D-4C2B-A666-E67766B2F15B}" srcOrd="0" destOrd="0" presId="urn:microsoft.com/office/officeart/2008/layout/LinedList"/>
    <dgm:cxn modelId="{5DC47DEE-F738-4FDF-8ADA-70C999CD48F7}" type="presParOf" srcId="{1595E34A-EBC2-491A-8F37-EACA71889992}" destId="{59115991-15EA-4CB4-85D4-B45933A9AB46}" srcOrd="1" destOrd="0" presId="urn:microsoft.com/office/officeart/2008/layout/LinedList"/>
    <dgm:cxn modelId="{7B4B3AF6-B419-4AC0-8B42-F8FED63E4418}" type="presParOf" srcId="{89AD0068-18C7-4CA7-B71B-990F9B9BFB7C}" destId="{57410D65-AEFC-4D97-8902-5EA3EAF42509}" srcOrd="4" destOrd="0" presId="urn:microsoft.com/office/officeart/2008/layout/LinedList"/>
    <dgm:cxn modelId="{258985E3-3447-4A00-8DCA-1F47C102DC1F}" type="presParOf" srcId="{89AD0068-18C7-4CA7-B71B-990F9B9BFB7C}" destId="{5F59F6B3-C029-4018-A648-06E15626517F}" srcOrd="5" destOrd="0" presId="urn:microsoft.com/office/officeart/2008/layout/LinedList"/>
    <dgm:cxn modelId="{1E5EDE9D-BD57-4402-A82C-582B566835FC}" type="presParOf" srcId="{5F59F6B3-C029-4018-A648-06E15626517F}" destId="{E668B4D2-904D-4832-AA7E-AEE303BB20C2}" srcOrd="0" destOrd="0" presId="urn:microsoft.com/office/officeart/2008/layout/LinedList"/>
    <dgm:cxn modelId="{C93D9F0D-8978-4AEF-9E8A-D9DD4F88016F}" type="presParOf" srcId="{5F59F6B3-C029-4018-A648-06E15626517F}" destId="{BCFDA57C-71AF-4B96-BC5A-05FE7DEBFBE9}" srcOrd="1" destOrd="0" presId="urn:microsoft.com/office/officeart/2008/layout/LinedList"/>
    <dgm:cxn modelId="{58EDDD53-74A7-4910-89AF-F065D6C5512A}" type="presParOf" srcId="{89AD0068-18C7-4CA7-B71B-990F9B9BFB7C}" destId="{3618185A-7630-4B06-A462-476846FF652E}" srcOrd="6" destOrd="0" presId="urn:microsoft.com/office/officeart/2008/layout/LinedList"/>
    <dgm:cxn modelId="{092BBEF2-BD32-40FC-B30A-88753161C504}" type="presParOf" srcId="{89AD0068-18C7-4CA7-B71B-990F9B9BFB7C}" destId="{A363707D-7874-4DE8-A9C4-B650668C8363}" srcOrd="7" destOrd="0" presId="urn:microsoft.com/office/officeart/2008/layout/LinedList"/>
    <dgm:cxn modelId="{4709909A-6164-4951-8E7D-1437203BB64F}" type="presParOf" srcId="{A363707D-7874-4DE8-A9C4-B650668C8363}" destId="{F677EB33-C469-4EAF-A0BA-295DE1A30F8A}" srcOrd="0" destOrd="0" presId="urn:microsoft.com/office/officeart/2008/layout/LinedList"/>
    <dgm:cxn modelId="{846ADA14-28F9-4A4C-B42B-B9E44987138E}" type="presParOf" srcId="{A363707D-7874-4DE8-A9C4-B650668C8363}" destId="{89AB07EF-8B6C-4926-A54A-2515E31F9F8E}" srcOrd="1" destOrd="0" presId="urn:microsoft.com/office/officeart/2008/layout/LinedList"/>
    <dgm:cxn modelId="{B5D0AC2E-C534-4C49-B168-61574583053C}" type="presParOf" srcId="{89AD0068-18C7-4CA7-B71B-990F9B9BFB7C}" destId="{91E79F7C-0052-48B0-A88F-029396BDA2AB}" srcOrd="8" destOrd="0" presId="urn:microsoft.com/office/officeart/2008/layout/LinedList"/>
    <dgm:cxn modelId="{37A3EA17-AE5D-4E34-B014-3671D40DB5B6}" type="presParOf" srcId="{89AD0068-18C7-4CA7-B71B-990F9B9BFB7C}" destId="{9FA1839F-FC42-4BC8-A65A-DFEE0C798ACB}" srcOrd="9" destOrd="0" presId="urn:microsoft.com/office/officeart/2008/layout/LinedList"/>
    <dgm:cxn modelId="{682EF205-7100-4DE8-B6DD-F0C2A76D7ECD}" type="presParOf" srcId="{9FA1839F-FC42-4BC8-A65A-DFEE0C798ACB}" destId="{88EEA25F-8FC4-425F-B873-0726E933B37B}" srcOrd="0" destOrd="0" presId="urn:microsoft.com/office/officeart/2008/layout/LinedList"/>
    <dgm:cxn modelId="{CB7BADBE-922C-4B05-A524-6D5C5A00C9E9}" type="presParOf" srcId="{9FA1839F-FC42-4BC8-A65A-DFEE0C798ACB}" destId="{7526E590-827C-4F7A-8650-6A50B5DFA35B}" srcOrd="1" destOrd="0" presId="urn:microsoft.com/office/officeart/2008/layout/LinedList"/>
    <dgm:cxn modelId="{9F954A42-3A71-4B0B-B18C-34E9AFA84560}" type="presParOf" srcId="{89AD0068-18C7-4CA7-B71B-990F9B9BFB7C}" destId="{3323AA33-0DEA-4DC1-A92D-87D40647B05B}" srcOrd="10" destOrd="0" presId="urn:microsoft.com/office/officeart/2008/layout/LinedList"/>
    <dgm:cxn modelId="{E0BD2F64-52FB-42D8-AB2A-225AE354A022}" type="presParOf" srcId="{89AD0068-18C7-4CA7-B71B-990F9B9BFB7C}" destId="{EAD30ADD-6025-49C3-AD2B-DCCCC1D7563B}" srcOrd="11" destOrd="0" presId="urn:microsoft.com/office/officeart/2008/layout/LinedList"/>
    <dgm:cxn modelId="{B1160122-6440-4B65-BEF3-D458A958FFC0}" type="presParOf" srcId="{EAD30ADD-6025-49C3-AD2B-DCCCC1D7563B}" destId="{D94FEDFA-3F4F-48DA-AA78-ED40375FA414}" srcOrd="0" destOrd="0" presId="urn:microsoft.com/office/officeart/2008/layout/LinedList"/>
    <dgm:cxn modelId="{1E84BC09-BBB0-4026-91FA-9B35EB8D886B}" type="presParOf" srcId="{EAD30ADD-6025-49C3-AD2B-DCCCC1D7563B}" destId="{12D4F913-1D6E-439B-8518-03BDDCB09D4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43784-FFCC-4C65-8611-D8CA285A6DCF}">
      <dsp:nvSpPr>
        <dsp:cNvPr id="0" name=""/>
        <dsp:cNvSpPr/>
      </dsp:nvSpPr>
      <dsp:spPr>
        <a:xfrm>
          <a:off x="2902" y="804095"/>
          <a:ext cx="2072133" cy="1315805"/>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9B52333-9A66-412F-92E6-F5B58D6714A5}">
      <dsp:nvSpPr>
        <dsp:cNvPr id="0" name=""/>
        <dsp:cNvSpPr/>
      </dsp:nvSpPr>
      <dsp:spPr>
        <a:xfrm>
          <a:off x="233139" y="1022820"/>
          <a:ext cx="2072133" cy="131580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Formative</a:t>
          </a:r>
        </a:p>
      </dsp:txBody>
      <dsp:txXfrm>
        <a:off x="271678" y="1061359"/>
        <a:ext cx="1995055" cy="1238727"/>
      </dsp:txXfrm>
    </dsp:sp>
    <dsp:sp modelId="{9D234413-A42B-471E-A00A-35C7CC07B0F6}">
      <dsp:nvSpPr>
        <dsp:cNvPr id="0" name=""/>
        <dsp:cNvSpPr/>
      </dsp:nvSpPr>
      <dsp:spPr>
        <a:xfrm>
          <a:off x="2535510" y="804095"/>
          <a:ext cx="2072133" cy="1315805"/>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43B45F8-2F2E-4E4E-B5C7-ECDC8FB84874}">
      <dsp:nvSpPr>
        <dsp:cNvPr id="0" name=""/>
        <dsp:cNvSpPr/>
      </dsp:nvSpPr>
      <dsp:spPr>
        <a:xfrm>
          <a:off x="2765747" y="1022820"/>
          <a:ext cx="2072133" cy="131580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Summative</a:t>
          </a:r>
        </a:p>
      </dsp:txBody>
      <dsp:txXfrm>
        <a:off x="2804286" y="1061359"/>
        <a:ext cx="1995055" cy="1238727"/>
      </dsp:txXfrm>
    </dsp:sp>
    <dsp:sp modelId="{54C27322-A70B-4451-A248-68CE1C85D356}">
      <dsp:nvSpPr>
        <dsp:cNvPr id="0" name=""/>
        <dsp:cNvSpPr/>
      </dsp:nvSpPr>
      <dsp:spPr>
        <a:xfrm>
          <a:off x="5068118" y="804095"/>
          <a:ext cx="2072133" cy="1315805"/>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511E891-7432-4343-B999-881DDB380AEE}">
      <dsp:nvSpPr>
        <dsp:cNvPr id="0" name=""/>
        <dsp:cNvSpPr/>
      </dsp:nvSpPr>
      <dsp:spPr>
        <a:xfrm>
          <a:off x="5298355" y="1022820"/>
          <a:ext cx="2072133" cy="131580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Diagnostic / Benchmark</a:t>
          </a:r>
        </a:p>
      </dsp:txBody>
      <dsp:txXfrm>
        <a:off x="5336894" y="1061359"/>
        <a:ext cx="1995055" cy="1238727"/>
      </dsp:txXfrm>
    </dsp:sp>
    <dsp:sp modelId="{78BE4B6B-297D-4676-90C6-A1B6D4595B72}">
      <dsp:nvSpPr>
        <dsp:cNvPr id="0" name=""/>
        <dsp:cNvSpPr/>
      </dsp:nvSpPr>
      <dsp:spPr>
        <a:xfrm>
          <a:off x="7600726" y="804095"/>
          <a:ext cx="2072133" cy="1315805"/>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F1F5F62-5963-4140-853C-1A953A7E74DC}">
      <dsp:nvSpPr>
        <dsp:cNvPr id="0" name=""/>
        <dsp:cNvSpPr/>
      </dsp:nvSpPr>
      <dsp:spPr>
        <a:xfrm>
          <a:off x="7830963" y="1022820"/>
          <a:ext cx="2072133" cy="131580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Norm Referenced / Criterion Referenced</a:t>
          </a:r>
        </a:p>
      </dsp:txBody>
      <dsp:txXfrm>
        <a:off x="7869502" y="1061359"/>
        <a:ext cx="1995055" cy="1238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0D2F4-C8AA-4A43-B81B-4FB44A9CBAB3}">
      <dsp:nvSpPr>
        <dsp:cNvPr id="0" name=""/>
        <dsp:cNvSpPr/>
      </dsp:nvSpPr>
      <dsp:spPr>
        <a:xfrm>
          <a:off x="0" y="2077"/>
          <a:ext cx="6692748" cy="0"/>
        </a:xfrm>
        <a:prstGeom prst="lin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BC0C58A-D5C3-4669-AECD-528F2C5BB41E}">
      <dsp:nvSpPr>
        <dsp:cNvPr id="0" name=""/>
        <dsp:cNvSpPr/>
      </dsp:nvSpPr>
      <dsp:spPr>
        <a:xfrm>
          <a:off x="0" y="2077"/>
          <a:ext cx="6692748" cy="70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M</a:t>
          </a:r>
          <a:r>
            <a:rPr lang="en-US" sz="2100" b="0" i="0" kern="1200"/>
            <a:t>easure essential knowledge and skills as efficiently as possible</a:t>
          </a:r>
          <a:endParaRPr lang="en-US" sz="2100" kern="1200"/>
        </a:p>
      </dsp:txBody>
      <dsp:txXfrm>
        <a:off x="0" y="2077"/>
        <a:ext cx="6692748" cy="708478"/>
      </dsp:txXfrm>
    </dsp:sp>
    <dsp:sp modelId="{0CBE8927-D106-48AC-8C78-B053DC8C6056}">
      <dsp:nvSpPr>
        <dsp:cNvPr id="0" name=""/>
        <dsp:cNvSpPr/>
      </dsp:nvSpPr>
      <dsp:spPr>
        <a:xfrm>
          <a:off x="0" y="710555"/>
          <a:ext cx="6692748" cy="0"/>
        </a:xfrm>
        <a:prstGeom prst="line">
          <a:avLst/>
        </a:prstGeom>
        <a:gradFill rotWithShape="0">
          <a:gsLst>
            <a:gs pos="0">
              <a:schemeClr val="accent2">
                <a:hueOff val="-293806"/>
                <a:satOff val="-6499"/>
                <a:lumOff val="-1294"/>
                <a:alphaOff val="0"/>
                <a:tint val="94000"/>
                <a:satMod val="105000"/>
                <a:lumMod val="102000"/>
              </a:schemeClr>
            </a:gs>
            <a:gs pos="100000">
              <a:schemeClr val="accent2">
                <a:hueOff val="-293806"/>
                <a:satOff val="-6499"/>
                <a:lumOff val="-1294"/>
                <a:alphaOff val="0"/>
                <a:shade val="74000"/>
                <a:satMod val="128000"/>
                <a:lumMod val="100000"/>
              </a:schemeClr>
            </a:gs>
          </a:gsLst>
          <a:lin ang="5400000" scaled="0"/>
        </a:gradFill>
        <a:ln w="9525" cap="flat" cmpd="sng" algn="ctr">
          <a:solidFill>
            <a:schemeClr val="accent2">
              <a:hueOff val="-293806"/>
              <a:satOff val="-6499"/>
              <a:lumOff val="-1294"/>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2831CFC-A42D-4C2B-A666-E67766B2F15B}">
      <dsp:nvSpPr>
        <dsp:cNvPr id="0" name=""/>
        <dsp:cNvSpPr/>
      </dsp:nvSpPr>
      <dsp:spPr>
        <a:xfrm>
          <a:off x="0" y="710555"/>
          <a:ext cx="6692748" cy="70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a:t>
          </a:r>
          <a:r>
            <a:rPr lang="en-US" sz="2100" b="0" i="0" kern="1200"/>
            <a:t>rovides student and classroom profiles of strengths and weaknesses to tailor instruction to the needs of all students</a:t>
          </a:r>
          <a:endParaRPr lang="en-US" sz="2100" kern="1200"/>
        </a:p>
      </dsp:txBody>
      <dsp:txXfrm>
        <a:off x="0" y="710555"/>
        <a:ext cx="6692748" cy="708478"/>
      </dsp:txXfrm>
    </dsp:sp>
    <dsp:sp modelId="{57410D65-AEFC-4D97-8902-5EA3EAF42509}">
      <dsp:nvSpPr>
        <dsp:cNvPr id="0" name=""/>
        <dsp:cNvSpPr/>
      </dsp:nvSpPr>
      <dsp:spPr>
        <a:xfrm>
          <a:off x="0" y="1419033"/>
          <a:ext cx="6692748" cy="0"/>
        </a:xfrm>
        <a:prstGeom prst="line">
          <a:avLst/>
        </a:prstGeom>
        <a:gradFill rotWithShape="0">
          <a:gsLst>
            <a:gs pos="0">
              <a:schemeClr val="accent2">
                <a:hueOff val="-587612"/>
                <a:satOff val="-12998"/>
                <a:lumOff val="-2588"/>
                <a:alphaOff val="0"/>
                <a:tint val="94000"/>
                <a:satMod val="105000"/>
                <a:lumMod val="102000"/>
              </a:schemeClr>
            </a:gs>
            <a:gs pos="100000">
              <a:schemeClr val="accent2">
                <a:hueOff val="-587612"/>
                <a:satOff val="-12998"/>
                <a:lumOff val="-2588"/>
                <a:alphaOff val="0"/>
                <a:shade val="74000"/>
                <a:satMod val="128000"/>
                <a:lumMod val="100000"/>
              </a:schemeClr>
            </a:gs>
          </a:gsLst>
          <a:lin ang="5400000" scaled="0"/>
        </a:gradFill>
        <a:ln w="9525" cap="flat" cmpd="sng" algn="ctr">
          <a:solidFill>
            <a:schemeClr val="accent2">
              <a:hueOff val="-587612"/>
              <a:satOff val="-12998"/>
              <a:lumOff val="-258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668B4D2-904D-4832-AA7E-AEE303BB20C2}">
      <dsp:nvSpPr>
        <dsp:cNvPr id="0" name=""/>
        <dsp:cNvSpPr/>
      </dsp:nvSpPr>
      <dsp:spPr>
        <a:xfrm>
          <a:off x="0" y="1419033"/>
          <a:ext cx="6692748" cy="70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Can be aligned to state standards and curriculum alignment</a:t>
          </a:r>
        </a:p>
      </dsp:txBody>
      <dsp:txXfrm>
        <a:off x="0" y="1419033"/>
        <a:ext cx="6692748" cy="708478"/>
      </dsp:txXfrm>
    </dsp:sp>
    <dsp:sp modelId="{3618185A-7630-4B06-A462-476846FF652E}">
      <dsp:nvSpPr>
        <dsp:cNvPr id="0" name=""/>
        <dsp:cNvSpPr/>
      </dsp:nvSpPr>
      <dsp:spPr>
        <a:xfrm>
          <a:off x="0" y="2127512"/>
          <a:ext cx="6692748" cy="0"/>
        </a:xfrm>
        <a:prstGeom prst="line">
          <a:avLst/>
        </a:prstGeom>
        <a:gradFill rotWithShape="0">
          <a:gsLst>
            <a:gs pos="0">
              <a:schemeClr val="accent2">
                <a:hueOff val="-881419"/>
                <a:satOff val="-19497"/>
                <a:lumOff val="-3882"/>
                <a:alphaOff val="0"/>
                <a:tint val="94000"/>
                <a:satMod val="105000"/>
                <a:lumMod val="102000"/>
              </a:schemeClr>
            </a:gs>
            <a:gs pos="100000">
              <a:schemeClr val="accent2">
                <a:hueOff val="-881419"/>
                <a:satOff val="-19497"/>
                <a:lumOff val="-3882"/>
                <a:alphaOff val="0"/>
                <a:shade val="74000"/>
                <a:satMod val="128000"/>
                <a:lumMod val="100000"/>
              </a:schemeClr>
            </a:gs>
          </a:gsLst>
          <a:lin ang="5400000" scaled="0"/>
        </a:gradFill>
        <a:ln w="9525" cap="flat" cmpd="sng" algn="ctr">
          <a:solidFill>
            <a:schemeClr val="accent2">
              <a:hueOff val="-881419"/>
              <a:satOff val="-19497"/>
              <a:lumOff val="-3882"/>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677EB33-C469-4EAF-A0BA-295DE1A30F8A}">
      <dsp:nvSpPr>
        <dsp:cNvPr id="0" name=""/>
        <dsp:cNvSpPr/>
      </dsp:nvSpPr>
      <dsp:spPr>
        <a:xfrm>
          <a:off x="0" y="2127512"/>
          <a:ext cx="6692748" cy="70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Usually aligned with reading and math skills </a:t>
          </a:r>
        </a:p>
      </dsp:txBody>
      <dsp:txXfrm>
        <a:off x="0" y="2127512"/>
        <a:ext cx="6692748" cy="708478"/>
      </dsp:txXfrm>
    </dsp:sp>
    <dsp:sp modelId="{91E79F7C-0052-48B0-A88F-029396BDA2AB}">
      <dsp:nvSpPr>
        <dsp:cNvPr id="0" name=""/>
        <dsp:cNvSpPr/>
      </dsp:nvSpPr>
      <dsp:spPr>
        <a:xfrm>
          <a:off x="0" y="2835990"/>
          <a:ext cx="6692748" cy="0"/>
        </a:xfrm>
        <a:prstGeom prst="line">
          <a:avLst/>
        </a:prstGeom>
        <a:gradFill rotWithShape="0">
          <a:gsLst>
            <a:gs pos="0">
              <a:schemeClr val="accent2">
                <a:hueOff val="-1175225"/>
                <a:satOff val="-25996"/>
                <a:lumOff val="-5176"/>
                <a:alphaOff val="0"/>
                <a:tint val="94000"/>
                <a:satMod val="105000"/>
                <a:lumMod val="102000"/>
              </a:schemeClr>
            </a:gs>
            <a:gs pos="100000">
              <a:schemeClr val="accent2">
                <a:hueOff val="-1175225"/>
                <a:satOff val="-25996"/>
                <a:lumOff val="-5176"/>
                <a:alphaOff val="0"/>
                <a:shade val="74000"/>
                <a:satMod val="128000"/>
                <a:lumMod val="100000"/>
              </a:schemeClr>
            </a:gs>
          </a:gsLst>
          <a:lin ang="5400000" scaled="0"/>
        </a:gradFill>
        <a:ln w="9525" cap="flat" cmpd="sng" algn="ctr">
          <a:solidFill>
            <a:schemeClr val="accent2">
              <a:hueOff val="-1175225"/>
              <a:satOff val="-25996"/>
              <a:lumOff val="-517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8EEA25F-8FC4-425F-B873-0726E933B37B}">
      <dsp:nvSpPr>
        <dsp:cNvPr id="0" name=""/>
        <dsp:cNvSpPr/>
      </dsp:nvSpPr>
      <dsp:spPr>
        <a:xfrm>
          <a:off x="0" y="2835990"/>
          <a:ext cx="6692748" cy="70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Can identity those at-risk students</a:t>
          </a:r>
        </a:p>
      </dsp:txBody>
      <dsp:txXfrm>
        <a:off x="0" y="2835990"/>
        <a:ext cx="6692748" cy="708478"/>
      </dsp:txXfrm>
    </dsp:sp>
    <dsp:sp modelId="{3323AA33-0DEA-4DC1-A92D-87D40647B05B}">
      <dsp:nvSpPr>
        <dsp:cNvPr id="0" name=""/>
        <dsp:cNvSpPr/>
      </dsp:nvSpPr>
      <dsp:spPr>
        <a:xfrm>
          <a:off x="0" y="3544468"/>
          <a:ext cx="6692748" cy="0"/>
        </a:xfrm>
        <a:prstGeom prst="line">
          <a:avLst/>
        </a:prstGeom>
        <a:gradFill rotWithShape="0">
          <a:gsLst>
            <a:gs pos="0">
              <a:schemeClr val="accent2">
                <a:hueOff val="-1469031"/>
                <a:satOff val="-32495"/>
                <a:lumOff val="-6470"/>
                <a:alphaOff val="0"/>
                <a:tint val="94000"/>
                <a:satMod val="105000"/>
                <a:lumMod val="102000"/>
              </a:schemeClr>
            </a:gs>
            <a:gs pos="100000">
              <a:schemeClr val="accent2">
                <a:hueOff val="-1469031"/>
                <a:satOff val="-32495"/>
                <a:lumOff val="-6470"/>
                <a:alphaOff val="0"/>
                <a:shade val="74000"/>
                <a:satMod val="128000"/>
                <a:lumMod val="100000"/>
              </a:schemeClr>
            </a:gs>
          </a:gsLst>
          <a:lin ang="5400000" scaled="0"/>
        </a:gradFill>
        <a:ln w="9525" cap="flat" cmpd="sng" algn="ctr">
          <a:solidFill>
            <a:schemeClr val="accent2">
              <a:hueOff val="-1469031"/>
              <a:satOff val="-32495"/>
              <a:lumOff val="-647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94FEDFA-3F4F-48DA-AA78-ED40375FA414}">
      <dsp:nvSpPr>
        <dsp:cNvPr id="0" name=""/>
        <dsp:cNvSpPr/>
      </dsp:nvSpPr>
      <dsp:spPr>
        <a:xfrm>
          <a:off x="0" y="3544468"/>
          <a:ext cx="6692748" cy="70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Norm or Criterion Referenced</a:t>
          </a:r>
        </a:p>
      </dsp:txBody>
      <dsp:txXfrm>
        <a:off x="0" y="3544468"/>
        <a:ext cx="6692748" cy="7084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28891-5F85-4D00-85B2-C7767C4F3673}" type="datetimeFigureOut">
              <a:rPr lang="en-US" smtClean="0"/>
              <a:t>11/11/2020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0604FC-654B-4863-8DFC-AB4A3E964F16}" type="slidenum">
              <a:rPr lang="en-US" smtClean="0"/>
              <a:t>‹#›</a:t>
            </a:fld>
            <a:endParaRPr lang="en-US"/>
          </a:p>
        </p:txBody>
      </p:sp>
    </p:spTree>
    <p:extLst>
      <p:ext uri="{BB962C8B-B14F-4D97-AF65-F5344CB8AC3E}">
        <p14:creationId xmlns:p14="http://schemas.microsoft.com/office/powerpoint/2010/main" val="2986927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0604FC-654B-4863-8DFC-AB4A3E964F16}" type="slidenum">
              <a:rPr lang="en-US" smtClean="0"/>
              <a:t>3</a:t>
            </a:fld>
            <a:endParaRPr lang="en-US"/>
          </a:p>
        </p:txBody>
      </p:sp>
    </p:spTree>
    <p:extLst>
      <p:ext uri="{BB962C8B-B14F-4D97-AF65-F5344CB8AC3E}">
        <p14:creationId xmlns:p14="http://schemas.microsoft.com/office/powerpoint/2010/main" val="1302334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are computer adaptive </a:t>
            </a:r>
          </a:p>
          <a:p>
            <a:r>
              <a:rPr lang="en-US" dirty="0"/>
              <a:t>Short period of time </a:t>
            </a:r>
          </a:p>
        </p:txBody>
      </p:sp>
      <p:sp>
        <p:nvSpPr>
          <p:cNvPr id="4" name="Slide Number Placeholder 3"/>
          <p:cNvSpPr>
            <a:spLocks noGrp="1"/>
          </p:cNvSpPr>
          <p:nvPr>
            <p:ph type="sldNum" sz="quarter" idx="5"/>
          </p:nvPr>
        </p:nvSpPr>
        <p:spPr/>
        <p:txBody>
          <a:bodyPr/>
          <a:lstStyle/>
          <a:p>
            <a:fld id="{9B0604FC-654B-4863-8DFC-AB4A3E964F16}" type="slidenum">
              <a:rPr lang="en-US" smtClean="0"/>
              <a:t>14</a:t>
            </a:fld>
            <a:endParaRPr lang="en-US"/>
          </a:p>
        </p:txBody>
      </p:sp>
    </p:spTree>
    <p:extLst>
      <p:ext uri="{BB962C8B-B14F-4D97-AF65-F5344CB8AC3E}">
        <p14:creationId xmlns:p14="http://schemas.microsoft.com/office/powerpoint/2010/main" val="4138930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can be presented as a scale score, percentile rank, show student growth over time</a:t>
            </a:r>
          </a:p>
          <a:p>
            <a:r>
              <a:rPr lang="en-US" dirty="0"/>
              <a:t>Discuss ways to utilize the data on this slide</a:t>
            </a:r>
          </a:p>
          <a:p>
            <a:endParaRPr lang="en-US" dirty="0"/>
          </a:p>
        </p:txBody>
      </p:sp>
      <p:sp>
        <p:nvSpPr>
          <p:cNvPr id="4" name="Slide Number Placeholder 3"/>
          <p:cNvSpPr>
            <a:spLocks noGrp="1"/>
          </p:cNvSpPr>
          <p:nvPr>
            <p:ph type="sldNum" sz="quarter" idx="5"/>
          </p:nvPr>
        </p:nvSpPr>
        <p:spPr/>
        <p:txBody>
          <a:bodyPr/>
          <a:lstStyle/>
          <a:p>
            <a:fld id="{9B0604FC-654B-4863-8DFC-AB4A3E964F16}" type="slidenum">
              <a:rPr lang="en-US" smtClean="0"/>
              <a:t>15</a:t>
            </a:fld>
            <a:endParaRPr lang="en-US"/>
          </a:p>
        </p:txBody>
      </p:sp>
    </p:spTree>
    <p:extLst>
      <p:ext uri="{BB962C8B-B14F-4D97-AF65-F5344CB8AC3E}">
        <p14:creationId xmlns:p14="http://schemas.microsoft.com/office/powerpoint/2010/main" val="2717378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can be presented as a scale score, percentile rank, show student growth over time</a:t>
            </a:r>
          </a:p>
          <a:p>
            <a:r>
              <a:rPr lang="en-US" dirty="0"/>
              <a:t>Discuss ways to utilize the data on this slide in a virtual setting</a:t>
            </a:r>
          </a:p>
          <a:p>
            <a:endParaRPr lang="en-US" dirty="0"/>
          </a:p>
        </p:txBody>
      </p:sp>
      <p:sp>
        <p:nvSpPr>
          <p:cNvPr id="4" name="Slide Number Placeholder 3"/>
          <p:cNvSpPr>
            <a:spLocks noGrp="1"/>
          </p:cNvSpPr>
          <p:nvPr>
            <p:ph type="sldNum" sz="quarter" idx="5"/>
          </p:nvPr>
        </p:nvSpPr>
        <p:spPr/>
        <p:txBody>
          <a:bodyPr/>
          <a:lstStyle/>
          <a:p>
            <a:fld id="{9B0604FC-654B-4863-8DFC-AB4A3E964F16}" type="slidenum">
              <a:rPr lang="en-US" smtClean="0"/>
              <a:t>16</a:t>
            </a:fld>
            <a:endParaRPr lang="en-US"/>
          </a:p>
        </p:txBody>
      </p:sp>
    </p:spTree>
    <p:extLst>
      <p:ext uri="{BB962C8B-B14F-4D97-AF65-F5344CB8AC3E}">
        <p14:creationId xmlns:p14="http://schemas.microsoft.com/office/powerpoint/2010/main" val="2946348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can be presented as a scale score, percentile rank, show student growth over time</a:t>
            </a:r>
          </a:p>
          <a:p>
            <a:r>
              <a:rPr lang="en-US" dirty="0"/>
              <a:t>Discuss ways to utilize the data on this slide in a virtual setting</a:t>
            </a:r>
          </a:p>
          <a:p>
            <a:endParaRPr lang="en-US" dirty="0"/>
          </a:p>
        </p:txBody>
      </p:sp>
      <p:sp>
        <p:nvSpPr>
          <p:cNvPr id="4" name="Slide Number Placeholder 3"/>
          <p:cNvSpPr>
            <a:spLocks noGrp="1"/>
          </p:cNvSpPr>
          <p:nvPr>
            <p:ph type="sldNum" sz="quarter" idx="5"/>
          </p:nvPr>
        </p:nvSpPr>
        <p:spPr/>
        <p:txBody>
          <a:bodyPr/>
          <a:lstStyle/>
          <a:p>
            <a:fld id="{9B0604FC-654B-4863-8DFC-AB4A3E964F16}" type="slidenum">
              <a:rPr lang="en-US" smtClean="0"/>
              <a:t>18</a:t>
            </a:fld>
            <a:endParaRPr lang="en-US"/>
          </a:p>
        </p:txBody>
      </p:sp>
    </p:spTree>
    <p:extLst>
      <p:ext uri="{BB962C8B-B14F-4D97-AF65-F5344CB8AC3E}">
        <p14:creationId xmlns:p14="http://schemas.microsoft.com/office/powerpoint/2010/main" val="278386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data meeting ideas and conversations to lead </a:t>
            </a:r>
          </a:p>
        </p:txBody>
      </p:sp>
      <p:sp>
        <p:nvSpPr>
          <p:cNvPr id="4" name="Slide Number Placeholder 3"/>
          <p:cNvSpPr>
            <a:spLocks noGrp="1"/>
          </p:cNvSpPr>
          <p:nvPr>
            <p:ph type="sldNum" sz="quarter" idx="5"/>
          </p:nvPr>
        </p:nvSpPr>
        <p:spPr/>
        <p:txBody>
          <a:bodyPr/>
          <a:lstStyle/>
          <a:p>
            <a:fld id="{9B0604FC-654B-4863-8DFC-AB4A3E964F16}" type="slidenum">
              <a:rPr lang="en-US" smtClean="0"/>
              <a:t>20</a:t>
            </a:fld>
            <a:endParaRPr lang="en-US"/>
          </a:p>
        </p:txBody>
      </p:sp>
    </p:spTree>
    <p:extLst>
      <p:ext uri="{BB962C8B-B14F-4D97-AF65-F5344CB8AC3E}">
        <p14:creationId xmlns:p14="http://schemas.microsoft.com/office/powerpoint/2010/main" val="1277381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time for questions and discussion</a:t>
            </a:r>
          </a:p>
        </p:txBody>
      </p:sp>
      <p:sp>
        <p:nvSpPr>
          <p:cNvPr id="4" name="Slide Number Placeholder 3"/>
          <p:cNvSpPr>
            <a:spLocks noGrp="1"/>
          </p:cNvSpPr>
          <p:nvPr>
            <p:ph type="sldNum" sz="quarter" idx="5"/>
          </p:nvPr>
        </p:nvSpPr>
        <p:spPr/>
        <p:txBody>
          <a:bodyPr/>
          <a:lstStyle/>
          <a:p>
            <a:fld id="{9B0604FC-654B-4863-8DFC-AB4A3E964F16}" type="slidenum">
              <a:rPr lang="en-US" smtClean="0"/>
              <a:t>21</a:t>
            </a:fld>
            <a:endParaRPr lang="en-US"/>
          </a:p>
        </p:txBody>
      </p:sp>
    </p:spTree>
    <p:extLst>
      <p:ext uri="{BB962C8B-B14F-4D97-AF65-F5344CB8AC3E}">
        <p14:creationId xmlns:p14="http://schemas.microsoft.com/office/powerpoint/2010/main" val="154987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r>
              <a:rPr lang="en-US" baseline="30000" dirty="0"/>
              <a:t>rd</a:t>
            </a:r>
            <a:r>
              <a:rPr lang="en-US" dirty="0"/>
              <a:t> party assessments can provide a wealth of information.  Most teachers call a 3</a:t>
            </a:r>
            <a:r>
              <a:rPr lang="en-US" baseline="30000" dirty="0"/>
              <a:t>rd</a:t>
            </a:r>
            <a:r>
              <a:rPr lang="en-US" dirty="0"/>
              <a:t> Party Assessment a Benchmark Assessment, which is given 3-4 times per year.  Teachers need to understand the data that each report from the 3</a:t>
            </a:r>
            <a:r>
              <a:rPr lang="en-US" baseline="30000" dirty="0"/>
              <a:t>rd</a:t>
            </a:r>
            <a:r>
              <a:rPr lang="en-US" dirty="0"/>
              <a:t> party assessment and how it can be utilized more than just 3-4 times per year.  Some 3</a:t>
            </a:r>
            <a:r>
              <a:rPr lang="en-US" baseline="30000" dirty="0"/>
              <a:t>rd</a:t>
            </a:r>
            <a:r>
              <a:rPr lang="en-US" dirty="0"/>
              <a:t> party assessment reports will provide information that can be used throughout instruction (these are typically more standards-based reports) while other 3</a:t>
            </a:r>
            <a:r>
              <a:rPr lang="en-US" baseline="30000" dirty="0"/>
              <a:t>rd</a:t>
            </a:r>
            <a:r>
              <a:rPr lang="en-US" dirty="0"/>
              <a:t> party assessments may be norm &amp; criterion referenced and provide information to the teacher that shows how the class compares to other students assessed at the same time</a:t>
            </a:r>
          </a:p>
        </p:txBody>
      </p:sp>
      <p:sp>
        <p:nvSpPr>
          <p:cNvPr id="4" name="Slide Number Placeholder 3"/>
          <p:cNvSpPr>
            <a:spLocks noGrp="1"/>
          </p:cNvSpPr>
          <p:nvPr>
            <p:ph type="sldNum" sz="quarter" idx="5"/>
          </p:nvPr>
        </p:nvSpPr>
        <p:spPr/>
        <p:txBody>
          <a:bodyPr/>
          <a:lstStyle/>
          <a:p>
            <a:fld id="{9B0604FC-654B-4863-8DFC-AB4A3E964F16}" type="slidenum">
              <a:rPr lang="en-US" smtClean="0"/>
              <a:t>5</a:t>
            </a:fld>
            <a:endParaRPr lang="en-US"/>
          </a:p>
        </p:txBody>
      </p:sp>
    </p:spTree>
    <p:extLst>
      <p:ext uri="{BB962C8B-B14F-4D97-AF65-F5344CB8AC3E}">
        <p14:creationId xmlns:p14="http://schemas.microsoft.com/office/powerpoint/2010/main" val="3671078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virtual settings, teacher observation can provide a wealth of information outside of the content being taught.  Teachers / Administrators need to be aware of why students may not want to turn on the camera during a class meeting or instructional time.</a:t>
            </a:r>
          </a:p>
          <a:p>
            <a:r>
              <a:rPr lang="en-US" dirty="0"/>
              <a:t>Teachers can use formative assessment data during data team meetings and discuss how the day to day information compares to 3</a:t>
            </a:r>
            <a:r>
              <a:rPr lang="en-US" baseline="30000" dirty="0"/>
              <a:t>rd</a:t>
            </a:r>
            <a:r>
              <a:rPr lang="en-US" dirty="0"/>
              <a:t> party assessment data</a:t>
            </a:r>
          </a:p>
        </p:txBody>
      </p:sp>
      <p:sp>
        <p:nvSpPr>
          <p:cNvPr id="4" name="Slide Number Placeholder 3"/>
          <p:cNvSpPr>
            <a:spLocks noGrp="1"/>
          </p:cNvSpPr>
          <p:nvPr>
            <p:ph type="sldNum" sz="quarter" idx="5"/>
          </p:nvPr>
        </p:nvSpPr>
        <p:spPr/>
        <p:txBody>
          <a:bodyPr/>
          <a:lstStyle/>
          <a:p>
            <a:fld id="{9B0604FC-654B-4863-8DFC-AB4A3E964F16}" type="slidenum">
              <a:rPr lang="en-US" smtClean="0"/>
              <a:t>7</a:t>
            </a:fld>
            <a:endParaRPr lang="en-US"/>
          </a:p>
        </p:txBody>
      </p:sp>
    </p:spTree>
    <p:extLst>
      <p:ext uri="{BB962C8B-B14F-4D97-AF65-F5344CB8AC3E}">
        <p14:creationId xmlns:p14="http://schemas.microsoft.com/office/powerpoint/2010/main" val="2945333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thinking about 3</a:t>
            </a:r>
            <a:r>
              <a:rPr lang="en-US" baseline="30000" dirty="0"/>
              <a:t>rd</a:t>
            </a:r>
            <a:r>
              <a:rPr lang="en-US" dirty="0"/>
              <a:t> party assessment data, teachers need to  utilize the progress monitoring or online toolkits after standards are taught to differentiate instruction for students that need reteaching and students that have already mastered the skills can be assigned more difficult tasks that are available</a:t>
            </a:r>
          </a:p>
          <a:p>
            <a:r>
              <a:rPr lang="en-US" dirty="0"/>
              <a:t>During data team meetings, teachers need to analyze the 3</a:t>
            </a:r>
            <a:r>
              <a:rPr lang="en-US" baseline="30000" dirty="0"/>
              <a:t>rd</a:t>
            </a:r>
            <a:r>
              <a:rPr lang="en-US" dirty="0"/>
              <a:t> party assessment data and discuss how the students are performing on class quizzes, etc.  Teachers need to also think about the levels of questioning asked and how that impacts results</a:t>
            </a:r>
          </a:p>
        </p:txBody>
      </p:sp>
      <p:sp>
        <p:nvSpPr>
          <p:cNvPr id="4" name="Slide Number Placeholder 3"/>
          <p:cNvSpPr>
            <a:spLocks noGrp="1"/>
          </p:cNvSpPr>
          <p:nvPr>
            <p:ph type="sldNum" sz="quarter" idx="5"/>
          </p:nvPr>
        </p:nvSpPr>
        <p:spPr/>
        <p:txBody>
          <a:bodyPr/>
          <a:lstStyle/>
          <a:p>
            <a:fld id="{9B0604FC-654B-4863-8DFC-AB4A3E964F16}" type="slidenum">
              <a:rPr lang="en-US" smtClean="0"/>
              <a:t>8</a:t>
            </a:fld>
            <a:endParaRPr lang="en-US"/>
          </a:p>
        </p:txBody>
      </p:sp>
    </p:spTree>
    <p:extLst>
      <p:ext uri="{BB962C8B-B14F-4D97-AF65-F5344CB8AC3E}">
        <p14:creationId xmlns:p14="http://schemas.microsoft.com/office/powerpoint/2010/main" val="3140923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virtual assessments, teachers need to do more than just multiple-choice questions.  Most 3</a:t>
            </a:r>
            <a:r>
              <a:rPr lang="en-US" baseline="30000" dirty="0"/>
              <a:t>rd</a:t>
            </a:r>
            <a:r>
              <a:rPr lang="en-US" dirty="0"/>
              <a:t> party assessment data is around the remember and understand categories of Bloom’s Taxonomy however teachers need to use a variety of questioning to ensure students cannot copy answers from the internet.  When teachers are meeting during data teams, discussions about the format of questions and how students are performing on MC questions vs short answer questions.  </a:t>
            </a:r>
          </a:p>
        </p:txBody>
      </p:sp>
      <p:sp>
        <p:nvSpPr>
          <p:cNvPr id="4" name="Slide Number Placeholder 3"/>
          <p:cNvSpPr>
            <a:spLocks noGrp="1"/>
          </p:cNvSpPr>
          <p:nvPr>
            <p:ph type="sldNum" sz="quarter" idx="5"/>
          </p:nvPr>
        </p:nvSpPr>
        <p:spPr/>
        <p:txBody>
          <a:bodyPr/>
          <a:lstStyle/>
          <a:p>
            <a:fld id="{9B0604FC-654B-4863-8DFC-AB4A3E964F16}" type="slidenum">
              <a:rPr lang="en-US" smtClean="0"/>
              <a:t>9</a:t>
            </a:fld>
            <a:endParaRPr lang="en-US"/>
          </a:p>
        </p:txBody>
      </p:sp>
    </p:spTree>
    <p:extLst>
      <p:ext uri="{BB962C8B-B14F-4D97-AF65-F5344CB8AC3E}">
        <p14:creationId xmlns:p14="http://schemas.microsoft.com/office/powerpoint/2010/main" val="424239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 assessments from a 3</a:t>
            </a:r>
            <a:r>
              <a:rPr lang="en-US" baseline="30000" dirty="0"/>
              <a:t>rd</a:t>
            </a:r>
            <a:r>
              <a:rPr lang="en-US" dirty="0"/>
              <a:t> party are web based and easy to administer in a virtual setting.</a:t>
            </a:r>
          </a:p>
        </p:txBody>
      </p:sp>
      <p:sp>
        <p:nvSpPr>
          <p:cNvPr id="4" name="Slide Number Placeholder 3"/>
          <p:cNvSpPr>
            <a:spLocks noGrp="1"/>
          </p:cNvSpPr>
          <p:nvPr>
            <p:ph type="sldNum" sz="quarter" idx="5"/>
          </p:nvPr>
        </p:nvSpPr>
        <p:spPr/>
        <p:txBody>
          <a:bodyPr/>
          <a:lstStyle/>
          <a:p>
            <a:fld id="{9B0604FC-654B-4863-8DFC-AB4A3E964F16}" type="slidenum">
              <a:rPr lang="en-US" smtClean="0"/>
              <a:t>10</a:t>
            </a:fld>
            <a:endParaRPr lang="en-US"/>
          </a:p>
        </p:txBody>
      </p:sp>
    </p:spTree>
    <p:extLst>
      <p:ext uri="{BB962C8B-B14F-4D97-AF65-F5344CB8AC3E}">
        <p14:creationId xmlns:p14="http://schemas.microsoft.com/office/powerpoint/2010/main" val="4119906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used Benchmark or Diagnostic assessments are :</a:t>
            </a:r>
          </a:p>
          <a:p>
            <a:r>
              <a:rPr lang="en-US" dirty="0" err="1"/>
              <a:t>AIMSweb</a:t>
            </a:r>
            <a:endParaRPr lang="en-US" dirty="0"/>
          </a:p>
          <a:p>
            <a:r>
              <a:rPr lang="en-US" dirty="0" err="1"/>
              <a:t>iReady</a:t>
            </a:r>
            <a:endParaRPr lang="en-US" dirty="0"/>
          </a:p>
          <a:p>
            <a:r>
              <a:rPr lang="en-US" dirty="0"/>
              <a:t>NWEA</a:t>
            </a:r>
          </a:p>
          <a:p>
            <a:r>
              <a:rPr lang="en-US" dirty="0"/>
              <a:t>STAR</a:t>
            </a:r>
          </a:p>
        </p:txBody>
      </p:sp>
      <p:sp>
        <p:nvSpPr>
          <p:cNvPr id="4" name="Slide Number Placeholder 3"/>
          <p:cNvSpPr>
            <a:spLocks noGrp="1"/>
          </p:cNvSpPr>
          <p:nvPr>
            <p:ph type="sldNum" sz="quarter" idx="5"/>
          </p:nvPr>
        </p:nvSpPr>
        <p:spPr/>
        <p:txBody>
          <a:bodyPr/>
          <a:lstStyle/>
          <a:p>
            <a:fld id="{9B0604FC-654B-4863-8DFC-AB4A3E964F16}" type="slidenum">
              <a:rPr lang="en-US" smtClean="0"/>
              <a:t>11</a:t>
            </a:fld>
            <a:endParaRPr lang="en-US"/>
          </a:p>
        </p:txBody>
      </p:sp>
    </p:spTree>
    <p:extLst>
      <p:ext uri="{BB962C8B-B14F-4D97-AF65-F5344CB8AC3E}">
        <p14:creationId xmlns:p14="http://schemas.microsoft.com/office/powerpoint/2010/main" val="653699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can share their screen, record the student reading and then determine the student’s reading level.</a:t>
            </a:r>
          </a:p>
          <a:p>
            <a:r>
              <a:rPr lang="en-US" dirty="0"/>
              <a:t>Evernote can be used to assist in administering virtual running records</a:t>
            </a:r>
          </a:p>
          <a:p>
            <a:endParaRPr lang="en-US" dirty="0"/>
          </a:p>
        </p:txBody>
      </p:sp>
      <p:sp>
        <p:nvSpPr>
          <p:cNvPr id="4" name="Slide Number Placeholder 3"/>
          <p:cNvSpPr>
            <a:spLocks noGrp="1"/>
          </p:cNvSpPr>
          <p:nvPr>
            <p:ph type="sldNum" sz="quarter" idx="5"/>
          </p:nvPr>
        </p:nvSpPr>
        <p:spPr/>
        <p:txBody>
          <a:bodyPr/>
          <a:lstStyle/>
          <a:p>
            <a:fld id="{9B0604FC-654B-4863-8DFC-AB4A3E964F16}" type="slidenum">
              <a:rPr lang="en-US" smtClean="0"/>
              <a:t>12</a:t>
            </a:fld>
            <a:endParaRPr lang="en-US"/>
          </a:p>
        </p:txBody>
      </p:sp>
    </p:spTree>
    <p:extLst>
      <p:ext uri="{BB962C8B-B14F-4D97-AF65-F5344CB8AC3E}">
        <p14:creationId xmlns:p14="http://schemas.microsoft.com/office/powerpoint/2010/main" val="19970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conduct running records during reading groups by using the passages / leveled reading books </a:t>
            </a:r>
          </a:p>
          <a:p>
            <a:r>
              <a:rPr lang="en-US" dirty="0"/>
              <a:t>Assign tasks to students that help with errors and self correction strategies</a:t>
            </a:r>
          </a:p>
          <a:p>
            <a:r>
              <a:rPr lang="en-US" dirty="0"/>
              <a:t>Online programs can be utilized to differentiate instruction</a:t>
            </a:r>
          </a:p>
          <a:p>
            <a:r>
              <a:rPr lang="en-US" dirty="0"/>
              <a:t>Discuss Letter ID / Letter Sounds as well as sight words – all are interconnected and the data that is gathered from one assessment can provide information to a teacher / parent / administrator to help achieve student success</a:t>
            </a:r>
          </a:p>
        </p:txBody>
      </p:sp>
      <p:sp>
        <p:nvSpPr>
          <p:cNvPr id="4" name="Slide Number Placeholder 3"/>
          <p:cNvSpPr>
            <a:spLocks noGrp="1"/>
          </p:cNvSpPr>
          <p:nvPr>
            <p:ph type="sldNum" sz="quarter" idx="5"/>
          </p:nvPr>
        </p:nvSpPr>
        <p:spPr/>
        <p:txBody>
          <a:bodyPr/>
          <a:lstStyle/>
          <a:p>
            <a:fld id="{9B0604FC-654B-4863-8DFC-AB4A3E964F16}" type="slidenum">
              <a:rPr lang="en-US" smtClean="0"/>
              <a:t>13</a:t>
            </a:fld>
            <a:endParaRPr lang="en-US"/>
          </a:p>
        </p:txBody>
      </p:sp>
    </p:spTree>
    <p:extLst>
      <p:ext uri="{BB962C8B-B14F-4D97-AF65-F5344CB8AC3E}">
        <p14:creationId xmlns:p14="http://schemas.microsoft.com/office/powerpoint/2010/main" val="510298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11/11/2020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11/11/2020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hyperlink" Target="https://jamboard.google.com/d/1eojNf1M-fMZelqU6DoqaZ350aOUHXUMfZ59LjTt8zYg/edit?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hyperlink" Target="mailto:atamarazio@e1b.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ollev.com/surveys/OGwYrPMaroAyOKCpcOT6j/respond"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edutopia.org/article/7-ways-do-formative-assessments-your-virtual-classroo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eteachonline.com/blog/summatives" TargetMode="External"/><Relationship Id="rId3" Type="http://schemas.openxmlformats.org/officeDocument/2006/relationships/image" Target="../media/image1.jpeg"/><Relationship Id="rId7" Type="http://schemas.openxmlformats.org/officeDocument/2006/relationships/hyperlink" Target="https://www.socrative.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edpuzzle.com/" TargetMode="External"/><Relationship Id="rId5" Type="http://schemas.openxmlformats.org/officeDocument/2006/relationships/hyperlink" Target="https://kahoot.com/" TargetMode="External"/><Relationship Id="rId4" Type="http://schemas.openxmlformats.org/officeDocument/2006/relationships/hyperlink" Target="https://quizlet.com/" TargetMode="External"/><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7754E-00C6-403B-A17F-9A0887C07A93}"/>
              </a:ext>
            </a:extLst>
          </p:cNvPr>
          <p:cNvSpPr>
            <a:spLocks noGrp="1"/>
          </p:cNvSpPr>
          <p:nvPr>
            <p:ph type="ctrTitle"/>
          </p:nvPr>
        </p:nvSpPr>
        <p:spPr/>
        <p:txBody>
          <a:bodyPr/>
          <a:lstStyle/>
          <a:p>
            <a:r>
              <a:rPr lang="en-US" dirty="0"/>
              <a:t>How to utilize 3</a:t>
            </a:r>
            <a:r>
              <a:rPr lang="en-US" baseline="30000" dirty="0"/>
              <a:t>rd</a:t>
            </a:r>
            <a:r>
              <a:rPr lang="en-US" dirty="0"/>
              <a:t> party assessment data in a virtual setting</a:t>
            </a:r>
          </a:p>
        </p:txBody>
      </p:sp>
      <p:sp>
        <p:nvSpPr>
          <p:cNvPr id="3" name="Subtitle 2">
            <a:extLst>
              <a:ext uri="{FF2B5EF4-FFF2-40B4-BE49-F238E27FC236}">
                <a16:creationId xmlns:a16="http://schemas.microsoft.com/office/drawing/2014/main" id="{72D9D802-666C-4941-9DCD-C4629FEE6435}"/>
              </a:ext>
            </a:extLst>
          </p:cNvPr>
          <p:cNvSpPr>
            <a:spLocks noGrp="1"/>
          </p:cNvSpPr>
          <p:nvPr>
            <p:ph type="subTitle" idx="1"/>
          </p:nvPr>
        </p:nvSpPr>
        <p:spPr/>
        <p:txBody>
          <a:bodyPr/>
          <a:lstStyle/>
          <a:p>
            <a:r>
              <a:rPr lang="en-US" dirty="0"/>
              <a:t>Andrea Tamarazio, </a:t>
            </a:r>
            <a:r>
              <a:rPr lang="en-US" dirty="0" err="1"/>
              <a:t>erie</a:t>
            </a:r>
            <a:r>
              <a:rPr lang="en-US" dirty="0"/>
              <a:t> 1 </a:t>
            </a:r>
            <a:r>
              <a:rPr lang="en-US" dirty="0" err="1"/>
              <a:t>boces</a:t>
            </a:r>
            <a:endParaRPr lang="en-US" dirty="0"/>
          </a:p>
          <a:p>
            <a:r>
              <a:rPr lang="en-US" dirty="0"/>
              <a:t>November 2020</a:t>
            </a:r>
          </a:p>
        </p:txBody>
      </p:sp>
    </p:spTree>
    <p:extLst>
      <p:ext uri="{BB962C8B-B14F-4D97-AF65-F5344CB8AC3E}">
        <p14:creationId xmlns:p14="http://schemas.microsoft.com/office/powerpoint/2010/main" val="2904832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775AF3B-5284-4B97-9BB7-55C6FB369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0F1F7ED-DA39-478F-85DA-317DE08941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74" name="Group 73">
              <a:extLst>
                <a:ext uri="{FF2B5EF4-FFF2-40B4-BE49-F238E27FC236}">
                  <a16:creationId xmlns:a16="http://schemas.microsoft.com/office/drawing/2014/main" id="{1DAE5903-52E8-4F25-8473-93EF4837763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86" name="Rectangle 5">
                <a:extLst>
                  <a:ext uri="{FF2B5EF4-FFF2-40B4-BE49-F238E27FC236}">
                    <a16:creationId xmlns:a16="http://schemas.microsoft.com/office/drawing/2014/main" id="{894835C1-32DE-4571-AD10-28D58CB8CFD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87" name="Freeform 6">
                <a:extLst>
                  <a:ext uri="{FF2B5EF4-FFF2-40B4-BE49-F238E27FC236}">
                    <a16:creationId xmlns:a16="http://schemas.microsoft.com/office/drawing/2014/main" id="{097A5B92-0B48-4251-9764-D34DF88920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7">
                <a:extLst>
                  <a:ext uri="{FF2B5EF4-FFF2-40B4-BE49-F238E27FC236}">
                    <a16:creationId xmlns:a16="http://schemas.microsoft.com/office/drawing/2014/main" id="{E222BF19-57E7-43F3-A2B9-2398BEF966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8">
                <a:extLst>
                  <a:ext uri="{FF2B5EF4-FFF2-40B4-BE49-F238E27FC236}">
                    <a16:creationId xmlns:a16="http://schemas.microsoft.com/office/drawing/2014/main" id="{60C8836E-B7D9-48A9-8FD9-4CC52AF44D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9">
                <a:extLst>
                  <a:ext uri="{FF2B5EF4-FFF2-40B4-BE49-F238E27FC236}">
                    <a16:creationId xmlns:a16="http://schemas.microsoft.com/office/drawing/2014/main" id="{8504740E-456D-4FB9-9520-4317CCFA71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10">
                <a:extLst>
                  <a:ext uri="{FF2B5EF4-FFF2-40B4-BE49-F238E27FC236}">
                    <a16:creationId xmlns:a16="http://schemas.microsoft.com/office/drawing/2014/main" id="{1563A7B4-B1D5-4F93-AFF9-2EB78655F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11">
                <a:extLst>
                  <a:ext uri="{FF2B5EF4-FFF2-40B4-BE49-F238E27FC236}">
                    <a16:creationId xmlns:a16="http://schemas.microsoft.com/office/drawing/2014/main" id="{D139ED24-FA37-4470-8B42-D0D00EDE1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12">
                <a:extLst>
                  <a:ext uri="{FF2B5EF4-FFF2-40B4-BE49-F238E27FC236}">
                    <a16:creationId xmlns:a16="http://schemas.microsoft.com/office/drawing/2014/main" id="{48825AA7-BB26-45C2-93A2-1AD8D9A232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13">
                <a:extLst>
                  <a:ext uri="{FF2B5EF4-FFF2-40B4-BE49-F238E27FC236}">
                    <a16:creationId xmlns:a16="http://schemas.microsoft.com/office/drawing/2014/main" id="{A98D0B91-D4E4-402D-8234-E96987219E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Freeform 14">
                <a:extLst>
                  <a:ext uri="{FF2B5EF4-FFF2-40B4-BE49-F238E27FC236}">
                    <a16:creationId xmlns:a16="http://schemas.microsoft.com/office/drawing/2014/main" id="{94F1DB97-3769-4DA5-9F45-47132C312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6" name="Freeform 15">
                <a:extLst>
                  <a:ext uri="{FF2B5EF4-FFF2-40B4-BE49-F238E27FC236}">
                    <a16:creationId xmlns:a16="http://schemas.microsoft.com/office/drawing/2014/main" id="{A9BC86E2-B185-4D80-81B5-A8D387E67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Line 16">
                <a:extLst>
                  <a:ext uri="{FF2B5EF4-FFF2-40B4-BE49-F238E27FC236}">
                    <a16:creationId xmlns:a16="http://schemas.microsoft.com/office/drawing/2014/main" id="{FA773F49-8CD0-46DC-B986-F2DB57BD726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8" name="Freeform 17">
                <a:extLst>
                  <a:ext uri="{FF2B5EF4-FFF2-40B4-BE49-F238E27FC236}">
                    <a16:creationId xmlns:a16="http://schemas.microsoft.com/office/drawing/2014/main" id="{8C55A009-3401-4888-93C7-4ED51CBC6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18">
                <a:extLst>
                  <a:ext uri="{FF2B5EF4-FFF2-40B4-BE49-F238E27FC236}">
                    <a16:creationId xmlns:a16="http://schemas.microsoft.com/office/drawing/2014/main" id="{10B44829-5BB5-48C5-8492-699971FE7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Freeform 19">
                <a:extLst>
                  <a:ext uri="{FF2B5EF4-FFF2-40B4-BE49-F238E27FC236}">
                    <a16:creationId xmlns:a16="http://schemas.microsoft.com/office/drawing/2014/main" id="{30C1F9A0-4FA6-4F6F-B2D0-A1BBA41DF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1" name="Freeform 20">
                <a:extLst>
                  <a:ext uri="{FF2B5EF4-FFF2-40B4-BE49-F238E27FC236}">
                    <a16:creationId xmlns:a16="http://schemas.microsoft.com/office/drawing/2014/main" id="{01BF274F-C7B8-44B4-A183-307D8619D2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Rectangle 21">
                <a:extLst>
                  <a:ext uri="{FF2B5EF4-FFF2-40B4-BE49-F238E27FC236}">
                    <a16:creationId xmlns:a16="http://schemas.microsoft.com/office/drawing/2014/main" id="{037E8930-0F22-4558-9432-F18953E32A0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3" name="Freeform 22">
                <a:extLst>
                  <a:ext uri="{FF2B5EF4-FFF2-40B4-BE49-F238E27FC236}">
                    <a16:creationId xmlns:a16="http://schemas.microsoft.com/office/drawing/2014/main" id="{9AFC3429-FF29-47FF-A4A8-317A979DB9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23">
                <a:extLst>
                  <a:ext uri="{FF2B5EF4-FFF2-40B4-BE49-F238E27FC236}">
                    <a16:creationId xmlns:a16="http://schemas.microsoft.com/office/drawing/2014/main" id="{91D48543-2C05-4768-80B1-ECA6F8850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24">
                <a:extLst>
                  <a:ext uri="{FF2B5EF4-FFF2-40B4-BE49-F238E27FC236}">
                    <a16:creationId xmlns:a16="http://schemas.microsoft.com/office/drawing/2014/main" id="{3AC527CC-154C-4370-A25B-74AC5B4A6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25">
                <a:extLst>
                  <a:ext uri="{FF2B5EF4-FFF2-40B4-BE49-F238E27FC236}">
                    <a16:creationId xmlns:a16="http://schemas.microsoft.com/office/drawing/2014/main" id="{798B18F5-51C9-4E50-95C5-A850EF5398A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26">
                <a:extLst>
                  <a:ext uri="{FF2B5EF4-FFF2-40B4-BE49-F238E27FC236}">
                    <a16:creationId xmlns:a16="http://schemas.microsoft.com/office/drawing/2014/main" id="{15B4CF27-638C-4979-B0FD-6263E1307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27">
                <a:extLst>
                  <a:ext uri="{FF2B5EF4-FFF2-40B4-BE49-F238E27FC236}">
                    <a16:creationId xmlns:a16="http://schemas.microsoft.com/office/drawing/2014/main" id="{236C6A22-48A2-4442-B82D-30DB49827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 name="Freeform 28">
                <a:extLst>
                  <a:ext uri="{FF2B5EF4-FFF2-40B4-BE49-F238E27FC236}">
                    <a16:creationId xmlns:a16="http://schemas.microsoft.com/office/drawing/2014/main" id="{1BB7BCE1-0D99-412E-ABA6-81412638E9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 name="Freeform 29">
                <a:extLst>
                  <a:ext uri="{FF2B5EF4-FFF2-40B4-BE49-F238E27FC236}">
                    <a16:creationId xmlns:a16="http://schemas.microsoft.com/office/drawing/2014/main" id="{C20E57E0-0912-44F2-93DA-75E4D13F3B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1" name="Freeform 30">
                <a:extLst>
                  <a:ext uri="{FF2B5EF4-FFF2-40B4-BE49-F238E27FC236}">
                    <a16:creationId xmlns:a16="http://schemas.microsoft.com/office/drawing/2014/main" id="{DF059390-54ED-44F4-983F-92FF36AD9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2" name="Freeform 31">
                <a:extLst>
                  <a:ext uri="{FF2B5EF4-FFF2-40B4-BE49-F238E27FC236}">
                    <a16:creationId xmlns:a16="http://schemas.microsoft.com/office/drawing/2014/main" id="{42D5E9ED-595D-443D-8CDC-D8FCD4021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75" name="Group 74">
              <a:extLst>
                <a:ext uri="{FF2B5EF4-FFF2-40B4-BE49-F238E27FC236}">
                  <a16:creationId xmlns:a16="http://schemas.microsoft.com/office/drawing/2014/main" id="{DB14A457-C54A-4F1E-91FB-0FEE49877D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76" name="Freeform 32">
                <a:extLst>
                  <a:ext uri="{FF2B5EF4-FFF2-40B4-BE49-F238E27FC236}">
                    <a16:creationId xmlns:a16="http://schemas.microsoft.com/office/drawing/2014/main" id="{791F3E2E-D393-464E-84B4-9B30D071A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7" name="Freeform 33">
                <a:extLst>
                  <a:ext uri="{FF2B5EF4-FFF2-40B4-BE49-F238E27FC236}">
                    <a16:creationId xmlns:a16="http://schemas.microsoft.com/office/drawing/2014/main" id="{EBEEAD6F-6425-4F85-A8A8-4FF19A909B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Freeform 34">
                <a:extLst>
                  <a:ext uri="{FF2B5EF4-FFF2-40B4-BE49-F238E27FC236}">
                    <a16:creationId xmlns:a16="http://schemas.microsoft.com/office/drawing/2014/main" id="{8AACA44E-9D6C-4708-8D61-D767B6620B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9" name="Freeform 35">
                <a:extLst>
                  <a:ext uri="{FF2B5EF4-FFF2-40B4-BE49-F238E27FC236}">
                    <a16:creationId xmlns:a16="http://schemas.microsoft.com/office/drawing/2014/main" id="{B6E3525F-9937-463E-872C-8EB7C62D1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Freeform 36">
                <a:extLst>
                  <a:ext uri="{FF2B5EF4-FFF2-40B4-BE49-F238E27FC236}">
                    <a16:creationId xmlns:a16="http://schemas.microsoft.com/office/drawing/2014/main" id="{BE829B0B-C602-40F1-81D1-A55332343D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1" name="Freeform 37">
                <a:extLst>
                  <a:ext uri="{FF2B5EF4-FFF2-40B4-BE49-F238E27FC236}">
                    <a16:creationId xmlns:a16="http://schemas.microsoft.com/office/drawing/2014/main" id="{92660531-24B5-4B97-A4A2-64686E235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2" name="Freeform 38">
                <a:extLst>
                  <a:ext uri="{FF2B5EF4-FFF2-40B4-BE49-F238E27FC236}">
                    <a16:creationId xmlns:a16="http://schemas.microsoft.com/office/drawing/2014/main" id="{6242D0CE-6FFD-4D17-AC26-BD3E481195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3" name="Freeform 39">
                <a:extLst>
                  <a:ext uri="{FF2B5EF4-FFF2-40B4-BE49-F238E27FC236}">
                    <a16:creationId xmlns:a16="http://schemas.microsoft.com/office/drawing/2014/main" id="{61631F37-AF37-4DB9-8D98-A08586C76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4" name="Freeform 40">
                <a:extLst>
                  <a:ext uri="{FF2B5EF4-FFF2-40B4-BE49-F238E27FC236}">
                    <a16:creationId xmlns:a16="http://schemas.microsoft.com/office/drawing/2014/main" id="{2A2597FF-2F22-40BB-A7B3-19C4DFCFFA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5" name="Rectangle 41">
                <a:extLst>
                  <a:ext uri="{FF2B5EF4-FFF2-40B4-BE49-F238E27FC236}">
                    <a16:creationId xmlns:a16="http://schemas.microsoft.com/office/drawing/2014/main" id="{DCC8773C-0113-4046-B222-C8F4080AF38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pic>
        <p:nvPicPr>
          <p:cNvPr id="114" name="Picture 2">
            <a:extLst>
              <a:ext uri="{FF2B5EF4-FFF2-40B4-BE49-F238E27FC236}">
                <a16:creationId xmlns:a16="http://schemas.microsoft.com/office/drawing/2014/main" id="{1B17CCE2-CEEF-40CA-8C4D-0DC2DCA78A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383D06B9-BBF6-4E8B-8E62-41591921F9AA}"/>
              </a:ext>
            </a:extLst>
          </p:cNvPr>
          <p:cNvSpPr>
            <a:spLocks noGrp="1"/>
          </p:cNvSpPr>
          <p:nvPr>
            <p:ph type="title"/>
          </p:nvPr>
        </p:nvSpPr>
        <p:spPr>
          <a:xfrm>
            <a:off x="6569957" y="618518"/>
            <a:ext cx="4747088" cy="1478570"/>
          </a:xfrm>
        </p:spPr>
        <p:txBody>
          <a:bodyPr>
            <a:normAutofit/>
          </a:bodyPr>
          <a:lstStyle/>
          <a:p>
            <a:r>
              <a:rPr lang="en-US" sz="3300" dirty="0">
                <a:solidFill>
                  <a:srgbClr val="FFFFFF"/>
                </a:solidFill>
              </a:rPr>
              <a:t>Assessments in a virtual setting</a:t>
            </a:r>
          </a:p>
        </p:txBody>
      </p:sp>
      <p:sp useBgFill="1">
        <p:nvSpPr>
          <p:cNvPr id="116" name="Round Diagonal Corner Rectangle 9">
            <a:extLst>
              <a:ext uri="{FF2B5EF4-FFF2-40B4-BE49-F238E27FC236}">
                <a16:creationId xmlns:a16="http://schemas.microsoft.com/office/drawing/2014/main" id="{66D4F5BA-1D71-49B2-8A7F-6B4EB94D7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Quick Start">
            <a:extLst>
              <a:ext uri="{FF2B5EF4-FFF2-40B4-BE49-F238E27FC236}">
                <a16:creationId xmlns:a16="http://schemas.microsoft.com/office/drawing/2014/main" id="{4D991F12-AB03-4567-AA98-065927620D5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83210" y="1147145"/>
            <a:ext cx="4507138" cy="456777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D423FF2-3F4F-4A36-9838-52EBD53299F7}"/>
              </a:ext>
            </a:extLst>
          </p:cNvPr>
          <p:cNvSpPr>
            <a:spLocks noGrp="1"/>
          </p:cNvSpPr>
          <p:nvPr>
            <p:ph idx="1"/>
          </p:nvPr>
        </p:nvSpPr>
        <p:spPr>
          <a:xfrm>
            <a:off x="6569957" y="2249487"/>
            <a:ext cx="4747087" cy="3541714"/>
          </a:xfrm>
        </p:spPr>
        <p:txBody>
          <a:bodyPr>
            <a:normAutofit/>
          </a:bodyPr>
          <a:lstStyle/>
          <a:p>
            <a:r>
              <a:rPr lang="en-US" dirty="0">
                <a:solidFill>
                  <a:srgbClr val="FFFFFF"/>
                </a:solidFill>
              </a:rPr>
              <a:t>Web Based</a:t>
            </a:r>
          </a:p>
          <a:p>
            <a:r>
              <a:rPr lang="en-US" dirty="0">
                <a:solidFill>
                  <a:srgbClr val="FFFFFF"/>
                </a:solidFill>
              </a:rPr>
              <a:t>Data Collection</a:t>
            </a:r>
          </a:p>
          <a:p>
            <a:r>
              <a:rPr lang="en-US" dirty="0">
                <a:solidFill>
                  <a:srgbClr val="FFFFFF"/>
                </a:solidFill>
              </a:rPr>
              <a:t>Progress Monitoring</a:t>
            </a:r>
          </a:p>
          <a:p>
            <a:r>
              <a:rPr lang="en-US" dirty="0">
                <a:solidFill>
                  <a:srgbClr val="FFFFFF"/>
                </a:solidFill>
              </a:rPr>
              <a:t>Standards / Skills Alignment</a:t>
            </a:r>
          </a:p>
        </p:txBody>
      </p:sp>
    </p:spTree>
    <p:extLst>
      <p:ext uri="{BB962C8B-B14F-4D97-AF65-F5344CB8AC3E}">
        <p14:creationId xmlns:p14="http://schemas.microsoft.com/office/powerpoint/2010/main" val="203615991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3755-E53F-40F5-8E75-7C87649213FE}"/>
              </a:ext>
            </a:extLst>
          </p:cNvPr>
          <p:cNvSpPr>
            <a:spLocks noGrp="1"/>
          </p:cNvSpPr>
          <p:nvPr>
            <p:ph type="title"/>
          </p:nvPr>
        </p:nvSpPr>
        <p:spPr/>
        <p:txBody>
          <a:bodyPr/>
          <a:lstStyle/>
          <a:p>
            <a:r>
              <a:rPr lang="en-US" dirty="0"/>
              <a:t>Examples of diagnostic / Benchmark Assessments</a:t>
            </a:r>
          </a:p>
        </p:txBody>
      </p:sp>
      <p:sp>
        <p:nvSpPr>
          <p:cNvPr id="3" name="Content Placeholder 2">
            <a:extLst>
              <a:ext uri="{FF2B5EF4-FFF2-40B4-BE49-F238E27FC236}">
                <a16:creationId xmlns:a16="http://schemas.microsoft.com/office/drawing/2014/main" id="{EEE065AB-C950-4F23-8087-0D04434D35C0}"/>
              </a:ext>
            </a:extLst>
          </p:cNvPr>
          <p:cNvSpPr>
            <a:spLocks noGrp="1"/>
          </p:cNvSpPr>
          <p:nvPr>
            <p:ph idx="1"/>
          </p:nvPr>
        </p:nvSpPr>
        <p:spPr/>
        <p:txBody>
          <a:bodyPr/>
          <a:lstStyle/>
          <a:p>
            <a:r>
              <a:rPr lang="en-US" dirty="0"/>
              <a:t>Running Records</a:t>
            </a:r>
          </a:p>
          <a:p>
            <a:r>
              <a:rPr lang="en-US" dirty="0"/>
              <a:t>Word Lists</a:t>
            </a:r>
          </a:p>
          <a:p>
            <a:r>
              <a:rPr lang="en-US" dirty="0"/>
              <a:t>Reading Inventory (Phonics, Reading Comprehension, Vocabulary)</a:t>
            </a:r>
          </a:p>
          <a:p>
            <a:r>
              <a:rPr lang="en-US" dirty="0"/>
              <a:t>Math Inventory (Number &amp; Operations, Math Facts, Math Applications, Measurement, Geometry, Algebra skills)</a:t>
            </a:r>
          </a:p>
        </p:txBody>
      </p:sp>
    </p:spTree>
    <p:extLst>
      <p:ext uri="{BB962C8B-B14F-4D97-AF65-F5344CB8AC3E}">
        <p14:creationId xmlns:p14="http://schemas.microsoft.com/office/powerpoint/2010/main" val="2597918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2" name="Rectangle 71">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A6CC40CE-3E8B-4409-BB1E-737CB87FF6A9}"/>
              </a:ext>
            </a:extLst>
          </p:cNvPr>
          <p:cNvSpPr>
            <a:spLocks noGrp="1"/>
          </p:cNvSpPr>
          <p:nvPr>
            <p:ph type="title"/>
          </p:nvPr>
        </p:nvSpPr>
        <p:spPr>
          <a:xfrm>
            <a:off x="4949828" y="238125"/>
            <a:ext cx="6050713" cy="1478570"/>
          </a:xfrm>
        </p:spPr>
        <p:txBody>
          <a:bodyPr>
            <a:normAutofit/>
          </a:bodyPr>
          <a:lstStyle/>
          <a:p>
            <a:r>
              <a:rPr lang="en-US" dirty="0"/>
              <a:t>Running records in a virtual setting </a:t>
            </a:r>
          </a:p>
        </p:txBody>
      </p:sp>
      <p:pic>
        <p:nvPicPr>
          <p:cNvPr id="1026" name="Picture 2" descr="What's The Difference Between Screen Mirroring &amp; Screencasting?">
            <a:extLst>
              <a:ext uri="{FF2B5EF4-FFF2-40B4-BE49-F238E27FC236}">
                <a16:creationId xmlns:a16="http://schemas.microsoft.com/office/drawing/2014/main" id="{D9C4A706-E9D9-4815-A103-A397B093532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6244" r="30267"/>
          <a:stretch/>
        </p:blipFill>
        <p:spPr bwMode="auto">
          <a:xfrm>
            <a:off x="-5597" y="10"/>
            <a:ext cx="4635583"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6" name="Rectangle 75">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77"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8"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9" name="Rectangle 78">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80"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1"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2"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3"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4"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5"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6"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7"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8"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9"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0"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1"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2"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3"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4"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5"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6"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7"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8"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9"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0"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1"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2"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3"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 name="Rectangle 103">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05"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9"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0"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1"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2"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3"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4"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5"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6" name="Rectangle 115">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17"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8"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9"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0"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1"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2"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3"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4"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5"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6"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7"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8"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9"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F6228ADA-5B0C-4CBF-AC1D-5B1C56B2A94E}"/>
              </a:ext>
            </a:extLst>
          </p:cNvPr>
          <p:cNvSpPr>
            <a:spLocks noGrp="1"/>
          </p:cNvSpPr>
          <p:nvPr>
            <p:ph idx="1"/>
          </p:nvPr>
        </p:nvSpPr>
        <p:spPr>
          <a:xfrm>
            <a:off x="4968958" y="1658938"/>
            <a:ext cx="6078453" cy="4960937"/>
          </a:xfrm>
        </p:spPr>
        <p:txBody>
          <a:bodyPr>
            <a:normAutofit/>
          </a:bodyPr>
          <a:lstStyle/>
          <a:p>
            <a:r>
              <a:rPr lang="en-US" dirty="0"/>
              <a:t>Create a schedule</a:t>
            </a:r>
          </a:p>
          <a:p>
            <a:r>
              <a:rPr lang="en-US" dirty="0"/>
              <a:t>Multiple copies of passages </a:t>
            </a:r>
          </a:p>
          <a:p>
            <a:pPr lvl="1"/>
            <a:r>
              <a:rPr lang="en-US" dirty="0"/>
              <a:t>Create a google slide </a:t>
            </a:r>
          </a:p>
          <a:p>
            <a:pPr lvl="1"/>
            <a:r>
              <a:rPr lang="en-US" dirty="0"/>
              <a:t>Reading A-Z passages</a:t>
            </a:r>
          </a:p>
          <a:p>
            <a:r>
              <a:rPr lang="en-US" dirty="0"/>
              <a:t>Record the passage reading</a:t>
            </a:r>
          </a:p>
          <a:p>
            <a:r>
              <a:rPr lang="en-US" dirty="0"/>
              <a:t>Provide immediate feedback</a:t>
            </a:r>
          </a:p>
          <a:p>
            <a:r>
              <a:rPr lang="en-US" dirty="0"/>
              <a:t>Keep a data notebook </a:t>
            </a:r>
          </a:p>
          <a:p>
            <a:pPr lvl="1"/>
            <a:r>
              <a:rPr lang="en-US" dirty="0"/>
              <a:t>Excel, form, etc.</a:t>
            </a:r>
          </a:p>
          <a:p>
            <a:endParaRPr lang="en-US" dirty="0"/>
          </a:p>
        </p:txBody>
      </p:sp>
    </p:spTree>
    <p:extLst>
      <p:ext uri="{BB962C8B-B14F-4D97-AF65-F5344CB8AC3E}">
        <p14:creationId xmlns:p14="http://schemas.microsoft.com/office/powerpoint/2010/main" val="1453953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3765-578B-4305-85F5-96A42106C4F7}"/>
              </a:ext>
            </a:extLst>
          </p:cNvPr>
          <p:cNvSpPr>
            <a:spLocks noGrp="1"/>
          </p:cNvSpPr>
          <p:nvPr>
            <p:ph type="title"/>
          </p:nvPr>
        </p:nvSpPr>
        <p:spPr>
          <a:xfrm>
            <a:off x="1141413" y="618518"/>
            <a:ext cx="9905998" cy="1478570"/>
          </a:xfrm>
        </p:spPr>
        <p:txBody>
          <a:bodyPr>
            <a:normAutofit/>
          </a:bodyPr>
          <a:lstStyle/>
          <a:p>
            <a:r>
              <a:rPr lang="en-US" sz="3300" dirty="0"/>
              <a:t>What data do we learn from running records &amp; how to apply it in a virtual classroom</a:t>
            </a:r>
          </a:p>
        </p:txBody>
      </p:sp>
      <p:pic>
        <p:nvPicPr>
          <p:cNvPr id="7" name="Graphic 6" descr="Books">
            <a:extLst>
              <a:ext uri="{FF2B5EF4-FFF2-40B4-BE49-F238E27FC236}">
                <a16:creationId xmlns:a16="http://schemas.microsoft.com/office/drawing/2014/main" id="{A27BD434-9B4C-4D31-93EF-445262AF7D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411" y="2277013"/>
            <a:ext cx="3494597" cy="3494597"/>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3" name="Content Placeholder 2">
            <a:extLst>
              <a:ext uri="{FF2B5EF4-FFF2-40B4-BE49-F238E27FC236}">
                <a16:creationId xmlns:a16="http://schemas.microsoft.com/office/drawing/2014/main" id="{E3CCD8C2-5EE1-4418-84EB-D43017C67914}"/>
              </a:ext>
            </a:extLst>
          </p:cNvPr>
          <p:cNvSpPr>
            <a:spLocks noGrp="1"/>
          </p:cNvSpPr>
          <p:nvPr>
            <p:ph idx="1"/>
          </p:nvPr>
        </p:nvSpPr>
        <p:spPr>
          <a:xfrm>
            <a:off x="5034579" y="2249486"/>
            <a:ext cx="6012832" cy="4440071"/>
          </a:xfrm>
        </p:spPr>
        <p:txBody>
          <a:bodyPr>
            <a:normAutofit/>
          </a:bodyPr>
          <a:lstStyle/>
          <a:p>
            <a:r>
              <a:rPr lang="en-US" dirty="0"/>
              <a:t>Reading level</a:t>
            </a:r>
          </a:p>
          <a:p>
            <a:pPr lvl="1"/>
            <a:r>
              <a:rPr lang="en-US" dirty="0"/>
              <a:t>Score for word reading accuracy</a:t>
            </a:r>
          </a:p>
          <a:p>
            <a:pPr lvl="1"/>
            <a:r>
              <a:rPr lang="en-US" dirty="0"/>
              <a:t>Analysis of errors &amp; self corrections</a:t>
            </a:r>
          </a:p>
          <a:p>
            <a:pPr lvl="1"/>
            <a:r>
              <a:rPr lang="en-US" dirty="0"/>
              <a:t>Comprehension </a:t>
            </a:r>
          </a:p>
          <a:p>
            <a:r>
              <a:rPr lang="en-US" dirty="0"/>
              <a:t>Patterns </a:t>
            </a:r>
          </a:p>
          <a:p>
            <a:pPr lvl="1"/>
            <a:r>
              <a:rPr lang="en-US" dirty="0"/>
              <a:t>Individual concern vs class concern</a:t>
            </a:r>
          </a:p>
          <a:p>
            <a:pPr lvl="1"/>
            <a:r>
              <a:rPr lang="en-US" dirty="0"/>
              <a:t>Gaps in instruction</a:t>
            </a:r>
          </a:p>
          <a:p>
            <a:r>
              <a:rPr lang="en-US" dirty="0"/>
              <a:t>Student Grouping</a:t>
            </a:r>
          </a:p>
          <a:p>
            <a:pPr lvl="1"/>
            <a:r>
              <a:rPr lang="en-US" dirty="0"/>
              <a:t>AIS instruction</a:t>
            </a:r>
          </a:p>
          <a:p>
            <a:endParaRPr lang="en-US" dirty="0"/>
          </a:p>
          <a:p>
            <a:endParaRPr lang="en-US" dirty="0"/>
          </a:p>
          <a:p>
            <a:endParaRPr lang="en-US" dirty="0"/>
          </a:p>
        </p:txBody>
      </p:sp>
    </p:spTree>
    <p:extLst>
      <p:ext uri="{BB962C8B-B14F-4D97-AF65-F5344CB8AC3E}">
        <p14:creationId xmlns:p14="http://schemas.microsoft.com/office/powerpoint/2010/main" val="1389380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E40233A-3318-4727-A31C-3901A1FD3116}"/>
              </a:ext>
            </a:extLst>
          </p:cNvPr>
          <p:cNvSpPr>
            <a:spLocks noGrp="1"/>
          </p:cNvSpPr>
          <p:nvPr>
            <p:ph type="title"/>
          </p:nvPr>
        </p:nvSpPr>
        <p:spPr>
          <a:xfrm>
            <a:off x="853330" y="1134681"/>
            <a:ext cx="2743310" cy="4255025"/>
          </a:xfrm>
        </p:spPr>
        <p:txBody>
          <a:bodyPr>
            <a:normAutofit/>
          </a:bodyPr>
          <a:lstStyle/>
          <a:p>
            <a:r>
              <a:rPr lang="en-US">
                <a:solidFill>
                  <a:srgbClr val="FFFFFF"/>
                </a:solidFill>
              </a:rPr>
              <a:t>3</a:t>
            </a:r>
            <a:r>
              <a:rPr lang="en-US" baseline="30000">
                <a:solidFill>
                  <a:srgbClr val="FFFFFF"/>
                </a:solidFill>
              </a:rPr>
              <a:t>rd</a:t>
            </a:r>
            <a:r>
              <a:rPr lang="en-US">
                <a:solidFill>
                  <a:srgbClr val="FFFFFF"/>
                </a:solidFill>
              </a:rPr>
              <a:t> Party Assessment Data</a:t>
            </a:r>
          </a:p>
        </p:txBody>
      </p:sp>
      <p:graphicFrame>
        <p:nvGraphicFramePr>
          <p:cNvPr id="5" name="Content Placeholder 2">
            <a:extLst>
              <a:ext uri="{FF2B5EF4-FFF2-40B4-BE49-F238E27FC236}">
                <a16:creationId xmlns:a16="http://schemas.microsoft.com/office/drawing/2014/main" id="{60311F1D-13D9-4512-B1C2-BC753D3266DF}"/>
              </a:ext>
            </a:extLst>
          </p:cNvPr>
          <p:cNvGraphicFramePr>
            <a:graphicFrameLocks noGrp="1"/>
          </p:cNvGraphicFramePr>
          <p:nvPr>
            <p:ph idx="1"/>
            <p:extLst>
              <p:ext uri="{D42A27DB-BD31-4B8C-83A1-F6EECF244321}">
                <p14:modId xmlns:p14="http://schemas.microsoft.com/office/powerpoint/2010/main" val="3911405445"/>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0136998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71A70-2915-4535-9451-817C075D7C2F}"/>
              </a:ext>
            </a:extLst>
          </p:cNvPr>
          <p:cNvSpPr>
            <a:spLocks noGrp="1"/>
          </p:cNvSpPr>
          <p:nvPr>
            <p:ph type="title"/>
          </p:nvPr>
        </p:nvSpPr>
        <p:spPr/>
        <p:txBody>
          <a:bodyPr>
            <a:normAutofit/>
          </a:bodyPr>
          <a:lstStyle/>
          <a:p>
            <a:pPr algn="ctr"/>
            <a:r>
              <a:rPr lang="en-US" dirty="0"/>
              <a:t>Reading Data with 3</a:t>
            </a:r>
            <a:r>
              <a:rPr lang="en-US" baseline="30000" dirty="0"/>
              <a:t>rd</a:t>
            </a:r>
            <a:r>
              <a:rPr lang="en-US" dirty="0"/>
              <a:t> Party assessments</a:t>
            </a:r>
          </a:p>
        </p:txBody>
      </p:sp>
      <p:sp>
        <p:nvSpPr>
          <p:cNvPr id="10" name="Content Placeholder 9">
            <a:extLst>
              <a:ext uri="{FF2B5EF4-FFF2-40B4-BE49-F238E27FC236}">
                <a16:creationId xmlns:a16="http://schemas.microsoft.com/office/drawing/2014/main" id="{10A907D3-8DE3-4F24-91AF-216E10EC35F3}"/>
              </a:ext>
            </a:extLst>
          </p:cNvPr>
          <p:cNvSpPr>
            <a:spLocks noGrp="1"/>
          </p:cNvSpPr>
          <p:nvPr>
            <p:ph idx="1"/>
          </p:nvPr>
        </p:nvSpPr>
        <p:spPr>
          <a:xfrm>
            <a:off x="1141412" y="1720516"/>
            <a:ext cx="9905999" cy="4896851"/>
          </a:xfrm>
        </p:spPr>
        <p:txBody>
          <a:bodyPr anchor="ctr">
            <a:normAutofit lnSpcReduction="10000"/>
          </a:bodyPr>
          <a:lstStyle/>
          <a:p>
            <a:pPr marL="0" indent="0">
              <a:buNone/>
            </a:pPr>
            <a:r>
              <a:rPr lang="en-US" sz="2800" dirty="0"/>
              <a:t>Reading Data</a:t>
            </a:r>
          </a:p>
          <a:p>
            <a:r>
              <a:rPr lang="en-US" dirty="0"/>
              <a:t>Phonological Awareness</a:t>
            </a:r>
          </a:p>
          <a:p>
            <a:r>
              <a:rPr lang="en-US" dirty="0"/>
              <a:t>Phonics</a:t>
            </a:r>
          </a:p>
          <a:p>
            <a:r>
              <a:rPr lang="en-US" dirty="0"/>
              <a:t>High Frequency Words</a:t>
            </a:r>
          </a:p>
          <a:p>
            <a:r>
              <a:rPr lang="en-US" dirty="0"/>
              <a:t>Vocabulary</a:t>
            </a:r>
          </a:p>
          <a:p>
            <a:r>
              <a:rPr lang="en-US" dirty="0"/>
              <a:t>Reading Comprehension</a:t>
            </a:r>
          </a:p>
          <a:p>
            <a:r>
              <a:rPr lang="en-US" dirty="0"/>
              <a:t>Reading Fluency</a:t>
            </a:r>
          </a:p>
          <a:p>
            <a:pPr marL="0" indent="0">
              <a:buNone/>
            </a:pPr>
            <a:endParaRPr lang="en-US" dirty="0"/>
          </a:p>
          <a:p>
            <a:pPr marL="0" indent="0">
              <a:buNone/>
            </a:pPr>
            <a:r>
              <a:rPr lang="en-US" dirty="0"/>
              <a:t>	</a:t>
            </a:r>
          </a:p>
        </p:txBody>
      </p:sp>
      <p:pic>
        <p:nvPicPr>
          <p:cNvPr id="2052" name="Picture 4" descr="Assessment data (graphs) Student growth - MattMckeen78">
            <a:extLst>
              <a:ext uri="{FF2B5EF4-FFF2-40B4-BE49-F238E27FC236}">
                <a16:creationId xmlns:a16="http://schemas.microsoft.com/office/drawing/2014/main" id="{4EC179D2-3C83-40EA-AE03-9F9AC3B3CB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6936" y="3900426"/>
            <a:ext cx="2835527" cy="2060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080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0CA3-2479-4B71-ACBC-37350C994778}"/>
              </a:ext>
            </a:extLst>
          </p:cNvPr>
          <p:cNvSpPr>
            <a:spLocks noGrp="1"/>
          </p:cNvSpPr>
          <p:nvPr>
            <p:ph type="title"/>
          </p:nvPr>
        </p:nvSpPr>
        <p:spPr/>
        <p:txBody>
          <a:bodyPr/>
          <a:lstStyle/>
          <a:p>
            <a:r>
              <a:rPr lang="en-US" dirty="0"/>
              <a:t>Reading report samples</a:t>
            </a:r>
          </a:p>
        </p:txBody>
      </p:sp>
      <p:pic>
        <p:nvPicPr>
          <p:cNvPr id="5" name="Content Placeholder 4">
            <a:extLst>
              <a:ext uri="{FF2B5EF4-FFF2-40B4-BE49-F238E27FC236}">
                <a16:creationId xmlns:a16="http://schemas.microsoft.com/office/drawing/2014/main" id="{971337F7-7C72-418F-A6CF-CDE4C86D0306}"/>
              </a:ext>
            </a:extLst>
          </p:cNvPr>
          <p:cNvPicPr>
            <a:picLocks noGrp="1" noChangeAspect="1"/>
          </p:cNvPicPr>
          <p:nvPr>
            <p:ph idx="1"/>
          </p:nvPr>
        </p:nvPicPr>
        <p:blipFill>
          <a:blip r:embed="rId3"/>
          <a:stretch>
            <a:fillRect/>
          </a:stretch>
        </p:blipFill>
        <p:spPr>
          <a:xfrm>
            <a:off x="474517" y="1848446"/>
            <a:ext cx="2861577" cy="2649609"/>
          </a:xfrm>
        </p:spPr>
      </p:pic>
      <p:pic>
        <p:nvPicPr>
          <p:cNvPr id="7" name="Picture 6">
            <a:extLst>
              <a:ext uri="{FF2B5EF4-FFF2-40B4-BE49-F238E27FC236}">
                <a16:creationId xmlns:a16="http://schemas.microsoft.com/office/drawing/2014/main" id="{3C7272C8-352C-4C0E-B680-C504DE19A378}"/>
              </a:ext>
            </a:extLst>
          </p:cNvPr>
          <p:cNvPicPr>
            <a:picLocks noChangeAspect="1"/>
          </p:cNvPicPr>
          <p:nvPr/>
        </p:nvPicPr>
        <p:blipFill>
          <a:blip r:embed="rId4"/>
          <a:stretch>
            <a:fillRect/>
          </a:stretch>
        </p:blipFill>
        <p:spPr>
          <a:xfrm>
            <a:off x="3646674" y="3376519"/>
            <a:ext cx="6096001" cy="3385952"/>
          </a:xfrm>
          <a:prstGeom prst="rect">
            <a:avLst/>
          </a:prstGeom>
        </p:spPr>
      </p:pic>
      <p:pic>
        <p:nvPicPr>
          <p:cNvPr id="9" name="Picture 8">
            <a:extLst>
              <a:ext uri="{FF2B5EF4-FFF2-40B4-BE49-F238E27FC236}">
                <a16:creationId xmlns:a16="http://schemas.microsoft.com/office/drawing/2014/main" id="{C86BC7D1-C3EA-4058-87C2-3A9B49832AFA}"/>
              </a:ext>
            </a:extLst>
          </p:cNvPr>
          <p:cNvPicPr>
            <a:picLocks noChangeAspect="1"/>
          </p:cNvPicPr>
          <p:nvPr/>
        </p:nvPicPr>
        <p:blipFill>
          <a:blip r:embed="rId5"/>
          <a:stretch>
            <a:fillRect/>
          </a:stretch>
        </p:blipFill>
        <p:spPr>
          <a:xfrm>
            <a:off x="5618307" y="1539123"/>
            <a:ext cx="6096000" cy="1708476"/>
          </a:xfrm>
          <a:prstGeom prst="rect">
            <a:avLst/>
          </a:prstGeom>
        </p:spPr>
      </p:pic>
    </p:spTree>
    <p:extLst>
      <p:ext uri="{BB962C8B-B14F-4D97-AF65-F5344CB8AC3E}">
        <p14:creationId xmlns:p14="http://schemas.microsoft.com/office/powerpoint/2010/main" val="1248955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34C9D-9383-4075-86F8-CC92DC3F94A8}"/>
              </a:ext>
            </a:extLst>
          </p:cNvPr>
          <p:cNvSpPr>
            <a:spLocks noGrp="1"/>
          </p:cNvSpPr>
          <p:nvPr>
            <p:ph type="title"/>
          </p:nvPr>
        </p:nvSpPr>
        <p:spPr>
          <a:xfrm>
            <a:off x="1141412" y="618518"/>
            <a:ext cx="5894387" cy="1478570"/>
          </a:xfrm>
        </p:spPr>
        <p:txBody>
          <a:bodyPr anchor="b">
            <a:normAutofit/>
          </a:bodyPr>
          <a:lstStyle/>
          <a:p>
            <a:r>
              <a:rPr lang="en-US"/>
              <a:t>Math data with 3</a:t>
            </a:r>
            <a:r>
              <a:rPr lang="en-US" baseline="30000"/>
              <a:t>rd</a:t>
            </a:r>
            <a:r>
              <a:rPr lang="en-US"/>
              <a:t> party assessments</a:t>
            </a:r>
            <a:endParaRPr lang="en-US" dirty="0"/>
          </a:p>
        </p:txBody>
      </p:sp>
      <p:sp>
        <p:nvSpPr>
          <p:cNvPr id="3" name="Content Placeholder 2">
            <a:extLst>
              <a:ext uri="{FF2B5EF4-FFF2-40B4-BE49-F238E27FC236}">
                <a16:creationId xmlns:a16="http://schemas.microsoft.com/office/drawing/2014/main" id="{0F662C35-7C33-4734-8CC5-C06EA119789A}"/>
              </a:ext>
            </a:extLst>
          </p:cNvPr>
          <p:cNvSpPr>
            <a:spLocks noGrp="1"/>
          </p:cNvSpPr>
          <p:nvPr>
            <p:ph idx="1"/>
          </p:nvPr>
        </p:nvSpPr>
        <p:spPr>
          <a:xfrm>
            <a:off x="1141412" y="2249487"/>
            <a:ext cx="5894388" cy="3541714"/>
          </a:xfrm>
        </p:spPr>
        <p:txBody>
          <a:bodyPr>
            <a:normAutofit/>
          </a:bodyPr>
          <a:lstStyle/>
          <a:p>
            <a:r>
              <a:rPr lang="en-US"/>
              <a:t>Fact fluency</a:t>
            </a:r>
          </a:p>
          <a:p>
            <a:r>
              <a:rPr lang="en-US"/>
              <a:t>Math comprehension</a:t>
            </a:r>
          </a:p>
          <a:p>
            <a:r>
              <a:rPr lang="en-US"/>
              <a:t>Skills </a:t>
            </a:r>
          </a:p>
          <a:p>
            <a:pPr lvl="1"/>
            <a:r>
              <a:rPr lang="en-US"/>
              <a:t>Numbers </a:t>
            </a:r>
            <a:r>
              <a:rPr lang="en-US" dirty="0"/>
              <a:t>&amp; Operations</a:t>
            </a:r>
          </a:p>
          <a:p>
            <a:pPr lvl="1"/>
            <a:r>
              <a:rPr lang="en-US" dirty="0"/>
              <a:t>Algebra</a:t>
            </a:r>
          </a:p>
          <a:p>
            <a:pPr lvl="1"/>
            <a:r>
              <a:rPr lang="en-US" dirty="0"/>
              <a:t>Geometry</a:t>
            </a:r>
          </a:p>
          <a:p>
            <a:pPr lvl="1"/>
            <a:r>
              <a:rPr lang="en-US" dirty="0"/>
              <a:t>Measurement &amp; Data</a:t>
            </a:r>
          </a:p>
          <a:p>
            <a:pPr lvl="1"/>
            <a:endParaRPr lang="en-US" dirty="0"/>
          </a:p>
        </p:txBody>
      </p:sp>
      <p:pic>
        <p:nvPicPr>
          <p:cNvPr id="3074" name="Picture 2" descr="Growth of education stock illustration. Illustration of learn - 46227512">
            <a:extLst>
              <a:ext uri="{FF2B5EF4-FFF2-40B4-BE49-F238E27FC236}">
                <a16:creationId xmlns:a16="http://schemas.microsoft.com/office/drawing/2014/main" id="{ED706E7B-9C55-41CC-8855-662ECF2ED1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26" r="33441" b="2"/>
          <a:stretch/>
        </p:blipFill>
        <p:spPr bwMode="auto">
          <a:xfrm>
            <a:off x="7619998" y="780235"/>
            <a:ext cx="3425199" cy="4840332"/>
          </a:xfrm>
          <a:prstGeom prst="round2DiagRect">
            <a:avLst>
              <a:gd name="adj1" fmla="val 4860"/>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212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C4BAD-689A-4416-BD3B-AD0A1B700CBA}"/>
              </a:ext>
            </a:extLst>
          </p:cNvPr>
          <p:cNvSpPr>
            <a:spLocks noGrp="1"/>
          </p:cNvSpPr>
          <p:nvPr>
            <p:ph type="title"/>
          </p:nvPr>
        </p:nvSpPr>
        <p:spPr/>
        <p:txBody>
          <a:bodyPr/>
          <a:lstStyle/>
          <a:p>
            <a:r>
              <a:rPr lang="en-US" dirty="0"/>
              <a:t>Sample math reports</a:t>
            </a:r>
          </a:p>
        </p:txBody>
      </p:sp>
      <p:sp>
        <p:nvSpPr>
          <p:cNvPr id="3" name="Content Placeholder 2">
            <a:extLst>
              <a:ext uri="{FF2B5EF4-FFF2-40B4-BE49-F238E27FC236}">
                <a16:creationId xmlns:a16="http://schemas.microsoft.com/office/drawing/2014/main" id="{D54D5A44-FAFE-4678-B574-4C2D3BCE22FD}"/>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07B8C2DF-143C-464B-A8F6-000A96A2BDD4}"/>
              </a:ext>
            </a:extLst>
          </p:cNvPr>
          <p:cNvPicPr>
            <a:picLocks noChangeAspect="1"/>
          </p:cNvPicPr>
          <p:nvPr/>
        </p:nvPicPr>
        <p:blipFill>
          <a:blip r:embed="rId3"/>
          <a:stretch>
            <a:fillRect/>
          </a:stretch>
        </p:blipFill>
        <p:spPr>
          <a:xfrm>
            <a:off x="356202" y="1673773"/>
            <a:ext cx="5040721" cy="3087140"/>
          </a:xfrm>
          <a:prstGeom prst="rect">
            <a:avLst/>
          </a:prstGeom>
        </p:spPr>
      </p:pic>
      <p:pic>
        <p:nvPicPr>
          <p:cNvPr id="7" name="Picture 6">
            <a:extLst>
              <a:ext uri="{FF2B5EF4-FFF2-40B4-BE49-F238E27FC236}">
                <a16:creationId xmlns:a16="http://schemas.microsoft.com/office/drawing/2014/main" id="{5E096852-54F7-4A01-AD70-323416636A73}"/>
              </a:ext>
            </a:extLst>
          </p:cNvPr>
          <p:cNvPicPr>
            <a:picLocks noChangeAspect="1"/>
          </p:cNvPicPr>
          <p:nvPr/>
        </p:nvPicPr>
        <p:blipFill>
          <a:blip r:embed="rId4"/>
          <a:stretch>
            <a:fillRect/>
          </a:stretch>
        </p:blipFill>
        <p:spPr>
          <a:xfrm>
            <a:off x="5491416" y="4302344"/>
            <a:ext cx="6341205" cy="2245601"/>
          </a:xfrm>
          <a:prstGeom prst="rect">
            <a:avLst/>
          </a:prstGeom>
        </p:spPr>
      </p:pic>
      <p:pic>
        <p:nvPicPr>
          <p:cNvPr id="9" name="Picture 8">
            <a:extLst>
              <a:ext uri="{FF2B5EF4-FFF2-40B4-BE49-F238E27FC236}">
                <a16:creationId xmlns:a16="http://schemas.microsoft.com/office/drawing/2014/main" id="{48B3A804-27CB-404D-BA5F-3A2F2503A841}"/>
              </a:ext>
            </a:extLst>
          </p:cNvPr>
          <p:cNvPicPr>
            <a:picLocks noChangeAspect="1"/>
          </p:cNvPicPr>
          <p:nvPr/>
        </p:nvPicPr>
        <p:blipFill>
          <a:blip r:embed="rId5"/>
          <a:stretch>
            <a:fillRect/>
          </a:stretch>
        </p:blipFill>
        <p:spPr>
          <a:xfrm>
            <a:off x="6947338" y="810533"/>
            <a:ext cx="4658217" cy="2573110"/>
          </a:xfrm>
          <a:prstGeom prst="rect">
            <a:avLst/>
          </a:prstGeom>
        </p:spPr>
      </p:pic>
    </p:spTree>
    <p:extLst>
      <p:ext uri="{BB962C8B-B14F-4D97-AF65-F5344CB8AC3E}">
        <p14:creationId xmlns:p14="http://schemas.microsoft.com/office/powerpoint/2010/main" val="1766535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705E34FB-F15B-4B97-A591-8EE92E5FAE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73" name="Round Diagonal Corner Rectangle 6">
            <a:extLst>
              <a:ext uri="{FF2B5EF4-FFF2-40B4-BE49-F238E27FC236}">
                <a16:creationId xmlns:a16="http://schemas.microsoft.com/office/drawing/2014/main" id="{1E43660D-412A-41EF-9745-E92C0AC604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544" y="808057"/>
            <a:ext cx="10227733"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ets Collaborate!">
            <a:hlinkClick r:id="rId4"/>
            <a:extLst>
              <a:ext uri="{FF2B5EF4-FFF2-40B4-BE49-F238E27FC236}">
                <a16:creationId xmlns:a16="http://schemas.microsoft.com/office/drawing/2014/main" id="{EF3B0E2D-D96A-4179-93D3-6966A0C796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123" r="1" b="23200"/>
          <a:stretch/>
        </p:blipFill>
        <p:spPr bwMode="auto">
          <a:xfrm>
            <a:off x="1417892" y="1136605"/>
            <a:ext cx="9584265" cy="457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498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67480-18EA-4F56-9632-1F2E83080EBA}"/>
              </a:ext>
            </a:extLst>
          </p:cNvPr>
          <p:cNvSpPr>
            <a:spLocks noGrp="1"/>
          </p:cNvSpPr>
          <p:nvPr>
            <p:ph type="title"/>
          </p:nvPr>
        </p:nvSpPr>
        <p:spPr/>
        <p:txBody>
          <a:bodyPr/>
          <a:lstStyle/>
          <a:p>
            <a:r>
              <a:rPr lang="en-US" dirty="0"/>
              <a:t>OUTCOMES</a:t>
            </a:r>
          </a:p>
        </p:txBody>
      </p:sp>
      <p:sp>
        <p:nvSpPr>
          <p:cNvPr id="3" name="Content Placeholder 2">
            <a:extLst>
              <a:ext uri="{FF2B5EF4-FFF2-40B4-BE49-F238E27FC236}">
                <a16:creationId xmlns:a16="http://schemas.microsoft.com/office/drawing/2014/main" id="{E930D499-D5EA-40C3-8A6A-1D50605B2E33}"/>
              </a:ext>
            </a:extLst>
          </p:cNvPr>
          <p:cNvSpPr>
            <a:spLocks noGrp="1"/>
          </p:cNvSpPr>
          <p:nvPr>
            <p:ph idx="1"/>
          </p:nvPr>
        </p:nvSpPr>
        <p:spPr>
          <a:xfrm>
            <a:off x="1141412" y="2249486"/>
            <a:ext cx="9905999" cy="4475163"/>
          </a:xfrm>
        </p:spPr>
        <p:txBody>
          <a:bodyPr/>
          <a:lstStyle/>
          <a:p>
            <a:r>
              <a:rPr lang="en-US" dirty="0"/>
              <a:t>Discuss the different formats of assessment and how they can be used in all settings</a:t>
            </a:r>
          </a:p>
          <a:p>
            <a:endParaRPr lang="en-US" dirty="0"/>
          </a:p>
          <a:p>
            <a:r>
              <a:rPr lang="en-US" dirty="0"/>
              <a:t>What are some best practices that can be utilized in the virtual learning environment</a:t>
            </a:r>
          </a:p>
          <a:p>
            <a:endParaRPr lang="en-US" dirty="0"/>
          </a:p>
          <a:p>
            <a:r>
              <a:rPr lang="en-US" dirty="0"/>
              <a:t>How 3</a:t>
            </a:r>
            <a:r>
              <a:rPr lang="en-US" baseline="30000" dirty="0"/>
              <a:t>rd</a:t>
            </a:r>
            <a:r>
              <a:rPr lang="en-US" dirty="0"/>
              <a:t> Party Assessment data can be utilized in a virtual learning environment</a:t>
            </a:r>
          </a:p>
          <a:p>
            <a:endParaRPr lang="en-US" dirty="0"/>
          </a:p>
        </p:txBody>
      </p:sp>
    </p:spTree>
    <p:extLst>
      <p:ext uri="{BB962C8B-B14F-4D97-AF65-F5344CB8AC3E}">
        <p14:creationId xmlns:p14="http://schemas.microsoft.com/office/powerpoint/2010/main" val="3221014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E3E5A37D-F1C4-4145-9085-A0A5A9951D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useBgFill="1">
        <p:nvSpPr>
          <p:cNvPr id="11" name="Rectangle 10">
            <a:extLst>
              <a:ext uri="{FF2B5EF4-FFF2-40B4-BE49-F238E27FC236}">
                <a16:creationId xmlns:a16="http://schemas.microsoft.com/office/drawing/2014/main" id="{392C7167-368D-444E-9E47-2E8891515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6">
            <a:extLst>
              <a:ext uri="{FF2B5EF4-FFF2-40B4-BE49-F238E27FC236}">
                <a16:creationId xmlns:a16="http://schemas.microsoft.com/office/drawing/2014/main" id="{F2748E73-80C5-425F-913B-7742A712C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1680" y="808057"/>
            <a:ext cx="9370695"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C8459A0-4A67-4667-8375-3C1891D63C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2281238" cy="5289551"/>
            <a:chOff x="0" y="-1"/>
            <a:chExt cx="2281238" cy="5289551"/>
          </a:xfrm>
        </p:grpSpPr>
        <p:sp>
          <p:nvSpPr>
            <p:cNvPr id="16" name="Rectangle 15">
              <a:extLst>
                <a:ext uri="{FF2B5EF4-FFF2-40B4-BE49-F238E27FC236}">
                  <a16:creationId xmlns:a16="http://schemas.microsoft.com/office/drawing/2014/main" id="{504FC121-DD1C-42A3-8F46-7B66D4FB2D8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2"/>
              <a:ext cx="23813" cy="2181225"/>
            </a:xfrm>
            <a:prstGeom prst="rect">
              <a:avLst/>
            </a:pr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7" name="Freeform 6">
              <a:extLst>
                <a:ext uri="{FF2B5EF4-FFF2-40B4-BE49-F238E27FC236}">
                  <a16:creationId xmlns:a16="http://schemas.microsoft.com/office/drawing/2014/main" id="{F347BD5B-E7F7-42FE-8415-821E0F5D50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7">
              <a:extLst>
                <a:ext uri="{FF2B5EF4-FFF2-40B4-BE49-F238E27FC236}">
                  <a16:creationId xmlns:a16="http://schemas.microsoft.com/office/drawing/2014/main" id="{DBF7E89B-D667-41E9-B91C-82C84F775B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7"/>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Rectangle 18">
              <a:extLst>
                <a:ext uri="{FF2B5EF4-FFF2-40B4-BE49-F238E27FC236}">
                  <a16:creationId xmlns:a16="http://schemas.microsoft.com/office/drawing/2014/main" id="{384697C2-C67C-40B8-8AB5-64BA0855BA0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4"/>
              <a:ext cx="28575" cy="4481513"/>
            </a:xfrm>
            <a:prstGeom prst="rect">
              <a:avLst/>
            </a:pr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0" name="Freeform 9">
              <a:extLst>
                <a:ext uri="{FF2B5EF4-FFF2-40B4-BE49-F238E27FC236}">
                  <a16:creationId xmlns:a16="http://schemas.microsoft.com/office/drawing/2014/main" id="{62248432-9BC6-49AA-8170-93E7B544A3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0">
              <a:extLst>
                <a:ext uri="{FF2B5EF4-FFF2-40B4-BE49-F238E27FC236}">
                  <a16:creationId xmlns:a16="http://schemas.microsoft.com/office/drawing/2014/main" id="{AB1EC22E-A4E2-40C5-822E-C44162C19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4"/>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1">
              <a:extLst>
                <a:ext uri="{FF2B5EF4-FFF2-40B4-BE49-F238E27FC236}">
                  <a16:creationId xmlns:a16="http://schemas.microsoft.com/office/drawing/2014/main" id="{0FB86F8F-0996-471C-B2CB-EA73B713BC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7"/>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2">
              <a:extLst>
                <a:ext uri="{FF2B5EF4-FFF2-40B4-BE49-F238E27FC236}">
                  <a16:creationId xmlns:a16="http://schemas.microsoft.com/office/drawing/2014/main" id="{68558584-C3BC-439A-94D0-AC7258BBCB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2"/>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3">
              <a:extLst>
                <a:ext uri="{FF2B5EF4-FFF2-40B4-BE49-F238E27FC236}">
                  <a16:creationId xmlns:a16="http://schemas.microsoft.com/office/drawing/2014/main" id="{61C9978A-EC3E-429A-A984-A054F6060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4"/>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4">
              <a:extLst>
                <a:ext uri="{FF2B5EF4-FFF2-40B4-BE49-F238E27FC236}">
                  <a16:creationId xmlns:a16="http://schemas.microsoft.com/office/drawing/2014/main" id="{D4899F73-4FB6-4D9D-B775-C922AD2FE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1"/>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5">
              <a:extLst>
                <a:ext uri="{FF2B5EF4-FFF2-40B4-BE49-F238E27FC236}">
                  <a16:creationId xmlns:a16="http://schemas.microsoft.com/office/drawing/2014/main" id="{4FC63266-65BB-4ED1-BF70-4B6426F37A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6">
              <a:extLst>
                <a:ext uri="{FF2B5EF4-FFF2-40B4-BE49-F238E27FC236}">
                  <a16:creationId xmlns:a16="http://schemas.microsoft.com/office/drawing/2014/main" id="{FAADEE34-87D6-49F7-BD7C-6E9B4A15C2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7">
              <a:extLst>
                <a:ext uri="{FF2B5EF4-FFF2-40B4-BE49-F238E27FC236}">
                  <a16:creationId xmlns:a16="http://schemas.microsoft.com/office/drawing/2014/main" id="{EEF15212-62A9-4C7D-8E44-A8EE702C2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2"/>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8">
              <a:extLst>
                <a:ext uri="{FF2B5EF4-FFF2-40B4-BE49-F238E27FC236}">
                  <a16:creationId xmlns:a16="http://schemas.microsoft.com/office/drawing/2014/main" id="{AA9CD605-9A47-422D-B59B-EF520819CA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49"/>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9">
              <a:extLst>
                <a:ext uri="{FF2B5EF4-FFF2-40B4-BE49-F238E27FC236}">
                  <a16:creationId xmlns:a16="http://schemas.microsoft.com/office/drawing/2014/main" id="{84697520-ED42-45DF-808D-08406E6D71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2"/>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0">
              <a:extLst>
                <a:ext uri="{FF2B5EF4-FFF2-40B4-BE49-F238E27FC236}">
                  <a16:creationId xmlns:a16="http://schemas.microsoft.com/office/drawing/2014/main" id="{5B77A4A4-2564-4FCD-AAB6-EF5928FC04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1">
              <a:extLst>
                <a:ext uri="{FF2B5EF4-FFF2-40B4-BE49-F238E27FC236}">
                  <a16:creationId xmlns:a16="http://schemas.microsoft.com/office/drawing/2014/main" id="{FBA27082-4F5A-4B4B-9E9F-08D99C377C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4">
              <a:extLst>
                <a:ext uri="{FF2B5EF4-FFF2-40B4-BE49-F238E27FC236}">
                  <a16:creationId xmlns:a16="http://schemas.microsoft.com/office/drawing/2014/main" id="{F9FB517D-15AF-4171-A924-F788CCD86D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7"/>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5">
              <a:extLst>
                <a:ext uri="{FF2B5EF4-FFF2-40B4-BE49-F238E27FC236}">
                  <a16:creationId xmlns:a16="http://schemas.microsoft.com/office/drawing/2014/main" id="{5A4DA561-E7F6-472E-BFF7-56F5699D0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2"/>
              <a:ext cx="133350" cy="266700"/>
            </a:xfrm>
            <a:custGeom>
              <a:avLst/>
              <a:gdLst/>
              <a:ahLst/>
              <a:cxnLst/>
              <a:rect l="0" t="0" r="r" b="b"/>
              <a:pathLst>
                <a:path w="84" h="168">
                  <a:moveTo>
                    <a:pt x="69" y="168"/>
                  </a:moveTo>
                  <a:lnTo>
                    <a:pt x="0" y="6"/>
                  </a:lnTo>
                  <a:lnTo>
                    <a:pt x="12" y="0"/>
                  </a:lnTo>
                  <a:lnTo>
                    <a:pt x="84" y="162"/>
                  </a:lnTo>
                  <a:lnTo>
                    <a:pt x="69" y="168"/>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6">
              <a:extLst>
                <a:ext uri="{FF2B5EF4-FFF2-40B4-BE49-F238E27FC236}">
                  <a16:creationId xmlns:a16="http://schemas.microsoft.com/office/drawing/2014/main" id="{4116AD74-7050-406D-B9C6-0E093DE25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4"/>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7">
              <a:extLst>
                <a:ext uri="{FF2B5EF4-FFF2-40B4-BE49-F238E27FC236}">
                  <a16:creationId xmlns:a16="http://schemas.microsoft.com/office/drawing/2014/main" id="{39704B7F-8302-4393-87BA-5FE1F1D53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49"/>
              <a:ext cx="133350" cy="269875"/>
            </a:xfrm>
            <a:custGeom>
              <a:avLst/>
              <a:gdLst/>
              <a:ahLst/>
              <a:cxnLst/>
              <a:rect l="0" t="0" r="r" b="b"/>
              <a:pathLst>
                <a:path w="84" h="170">
                  <a:moveTo>
                    <a:pt x="12" y="170"/>
                  </a:moveTo>
                  <a:lnTo>
                    <a:pt x="0" y="164"/>
                  </a:lnTo>
                  <a:lnTo>
                    <a:pt x="69" y="0"/>
                  </a:lnTo>
                  <a:lnTo>
                    <a:pt x="84" y="6"/>
                  </a:lnTo>
                  <a:lnTo>
                    <a:pt x="12" y="170"/>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8">
              <a:extLst>
                <a:ext uri="{FF2B5EF4-FFF2-40B4-BE49-F238E27FC236}">
                  <a16:creationId xmlns:a16="http://schemas.microsoft.com/office/drawing/2014/main" id="{327F5C12-23E8-4541-978B-A3FFC6C383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9">
              <a:extLst>
                <a:ext uri="{FF2B5EF4-FFF2-40B4-BE49-F238E27FC236}">
                  <a16:creationId xmlns:a16="http://schemas.microsoft.com/office/drawing/2014/main" id="{457E0D75-3FEF-4F4D-B77A-61B2EE068F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2"/>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6">
              <a:extLst>
                <a:ext uri="{FF2B5EF4-FFF2-40B4-BE49-F238E27FC236}">
                  <a16:creationId xmlns:a16="http://schemas.microsoft.com/office/drawing/2014/main" id="{1771F493-916F-4369-AB59-3959D6FFE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2"/>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7">
              <a:extLst>
                <a:ext uri="{FF2B5EF4-FFF2-40B4-BE49-F238E27FC236}">
                  <a16:creationId xmlns:a16="http://schemas.microsoft.com/office/drawing/2014/main" id="{C3BC1B88-E51E-4022-866F-91F3DA2F71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7"/>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8">
              <a:extLst>
                <a:ext uri="{FF2B5EF4-FFF2-40B4-BE49-F238E27FC236}">
                  <a16:creationId xmlns:a16="http://schemas.microsoft.com/office/drawing/2014/main" id="{AA772B23-B946-4213-92DD-12C4DAEBC6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2"/>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9">
              <a:extLst>
                <a:ext uri="{FF2B5EF4-FFF2-40B4-BE49-F238E27FC236}">
                  <a16:creationId xmlns:a16="http://schemas.microsoft.com/office/drawing/2014/main" id="{82847A30-DCA3-4885-8D66-D6351398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2"/>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40">
              <a:extLst>
                <a:ext uri="{FF2B5EF4-FFF2-40B4-BE49-F238E27FC236}">
                  <a16:creationId xmlns:a16="http://schemas.microsoft.com/office/drawing/2014/main" id="{DFF0EA02-510D-4D5F-89CE-440F347005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7"/>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41">
              <a:extLst>
                <a:ext uri="{FF2B5EF4-FFF2-40B4-BE49-F238E27FC236}">
                  <a16:creationId xmlns:a16="http://schemas.microsoft.com/office/drawing/2014/main" id="{095A6A1F-4881-4C5A-931E-BB6A7786C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7"/>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42">
              <a:extLst>
                <a:ext uri="{FF2B5EF4-FFF2-40B4-BE49-F238E27FC236}">
                  <a16:creationId xmlns:a16="http://schemas.microsoft.com/office/drawing/2014/main" id="{92BA463E-7556-418B-A878-F7672ECA04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4"/>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43">
              <a:extLst>
                <a:ext uri="{FF2B5EF4-FFF2-40B4-BE49-F238E27FC236}">
                  <a16:creationId xmlns:a16="http://schemas.microsoft.com/office/drawing/2014/main" id="{19E413E4-DE86-45D9-9F12-DE8751C98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7"/>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44">
              <a:extLst>
                <a:ext uri="{FF2B5EF4-FFF2-40B4-BE49-F238E27FC236}">
                  <a16:creationId xmlns:a16="http://schemas.microsoft.com/office/drawing/2014/main" id="{99DD4B37-45ED-49ED-A184-E756E5375E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4"/>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57">
              <a:extLst>
                <a:ext uri="{FF2B5EF4-FFF2-40B4-BE49-F238E27FC236}">
                  <a16:creationId xmlns:a16="http://schemas.microsoft.com/office/drawing/2014/main" id="{8F64D9A0-F049-4558-81E6-A56D963847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4"/>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58">
              <a:extLst>
                <a:ext uri="{FF2B5EF4-FFF2-40B4-BE49-F238E27FC236}">
                  <a16:creationId xmlns:a16="http://schemas.microsoft.com/office/drawing/2014/main" id="{07949EC0-5240-45A7-A771-003EF95D36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2"/>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4" name="Picture 6" descr="Matt Baier Professional Organizing Fairfield and Westchester County CT">
            <a:extLst>
              <a:ext uri="{FF2B5EF4-FFF2-40B4-BE49-F238E27FC236}">
                <a16:creationId xmlns:a16="http://schemas.microsoft.com/office/drawing/2014/main" id="{FAFB3A4D-ED07-4777-9B2F-4F863046CA0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719"/>
          <a:stretch/>
        </p:blipFill>
        <p:spPr bwMode="auto">
          <a:xfrm>
            <a:off x="2333412" y="1136606"/>
            <a:ext cx="8723567" cy="457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537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A2EC7FB-B6D7-468A-8D97-D703FEC19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98BB248-BA08-4E0B-8C30-EF9826CA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57D9EFE-4243-4017-9315-63206084D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Asking Questions Is Really Hard | HuffPost Life">
            <a:extLst>
              <a:ext uri="{FF2B5EF4-FFF2-40B4-BE49-F238E27FC236}">
                <a16:creationId xmlns:a16="http://schemas.microsoft.com/office/drawing/2014/main" id="{72F2A9AF-AE17-4AAB-939D-7C77F324D07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91197" y="1123527"/>
            <a:ext cx="9209600" cy="46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136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44D3CFE-B4B8-43CC-A45F-28604C776887}"/>
              </a:ext>
            </a:extLst>
          </p:cNvPr>
          <p:cNvSpPr>
            <a:spLocks noGrp="1"/>
          </p:cNvSpPr>
          <p:nvPr>
            <p:ph type="title"/>
          </p:nvPr>
        </p:nvSpPr>
        <p:spPr>
          <a:xfrm>
            <a:off x="1141413" y="618518"/>
            <a:ext cx="4459286" cy="1478570"/>
          </a:xfrm>
        </p:spPr>
        <p:txBody>
          <a:bodyPr>
            <a:normAutofit/>
          </a:bodyPr>
          <a:lstStyle/>
          <a:p>
            <a:r>
              <a:rPr lang="en-US" sz="3200" dirty="0"/>
              <a:t>Contact information</a:t>
            </a:r>
          </a:p>
        </p:txBody>
      </p:sp>
      <p:sp>
        <p:nvSpPr>
          <p:cNvPr id="3" name="Content Placeholder 2">
            <a:extLst>
              <a:ext uri="{FF2B5EF4-FFF2-40B4-BE49-F238E27FC236}">
                <a16:creationId xmlns:a16="http://schemas.microsoft.com/office/drawing/2014/main" id="{A6A47113-CF4F-46BA-8F2E-1D5024C1ED88}"/>
              </a:ext>
            </a:extLst>
          </p:cNvPr>
          <p:cNvSpPr>
            <a:spLocks noGrp="1"/>
          </p:cNvSpPr>
          <p:nvPr>
            <p:ph idx="1"/>
          </p:nvPr>
        </p:nvSpPr>
        <p:spPr>
          <a:xfrm>
            <a:off x="1141412" y="2249487"/>
            <a:ext cx="4459287" cy="3965046"/>
          </a:xfrm>
        </p:spPr>
        <p:txBody>
          <a:bodyPr>
            <a:normAutofit/>
          </a:bodyPr>
          <a:lstStyle/>
          <a:p>
            <a:pPr marL="0" indent="0">
              <a:buNone/>
            </a:pPr>
            <a:r>
              <a:rPr lang="en-US" sz="2800" dirty="0"/>
              <a:t>Andrea Tamarazio</a:t>
            </a:r>
          </a:p>
          <a:p>
            <a:pPr marL="0" indent="0">
              <a:buNone/>
            </a:pPr>
            <a:r>
              <a:rPr lang="en-US" sz="2800" dirty="0"/>
              <a:t>Erie 1 BOCES</a:t>
            </a:r>
          </a:p>
          <a:p>
            <a:pPr marL="0" indent="0">
              <a:buNone/>
            </a:pPr>
            <a:r>
              <a:rPr lang="en-US" sz="2800" dirty="0">
                <a:hlinkClick r:id="rId4"/>
              </a:rPr>
              <a:t>atamarazio@e1b.org</a:t>
            </a:r>
            <a:endParaRPr lang="en-US" sz="2800" dirty="0"/>
          </a:p>
          <a:p>
            <a:pPr marL="0" indent="0">
              <a:buNone/>
            </a:pPr>
            <a:endParaRPr lang="en-US" sz="2000" dirty="0"/>
          </a:p>
        </p:txBody>
      </p:sp>
      <p:pic>
        <p:nvPicPr>
          <p:cNvPr id="7" name="Graphic 6" descr="Email">
            <a:extLst>
              <a:ext uri="{FF2B5EF4-FFF2-40B4-BE49-F238E27FC236}">
                <a16:creationId xmlns:a16="http://schemas.microsoft.com/office/drawing/2014/main" id="{CD69141F-CCFB-477C-9892-35E963C5B0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0" y="688386"/>
            <a:ext cx="5456279" cy="545627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4" name="Group 13">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6"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2"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417721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ol Ann Tomlinson Quotes (13 wallpapers) - Quotefancy">
            <a:extLst>
              <a:ext uri="{FF2B5EF4-FFF2-40B4-BE49-F238E27FC236}">
                <a16:creationId xmlns:a16="http://schemas.microsoft.com/office/drawing/2014/main" id="{75C536DB-4ECB-4108-8183-B7F865832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564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BE30-E356-431C-8941-AB1D2F0AF091}"/>
              </a:ext>
            </a:extLst>
          </p:cNvPr>
          <p:cNvSpPr>
            <a:spLocks noGrp="1"/>
          </p:cNvSpPr>
          <p:nvPr>
            <p:ph type="title"/>
          </p:nvPr>
        </p:nvSpPr>
        <p:spPr>
          <a:xfrm>
            <a:off x="1141413" y="618518"/>
            <a:ext cx="9905998" cy="1478570"/>
          </a:xfrm>
        </p:spPr>
        <p:txBody>
          <a:bodyPr>
            <a:normAutofit/>
          </a:bodyPr>
          <a:lstStyle/>
          <a:p>
            <a:r>
              <a:rPr lang="en-US" dirty="0"/>
              <a:t>What assessments are being used?</a:t>
            </a:r>
          </a:p>
        </p:txBody>
      </p:sp>
      <p:graphicFrame>
        <p:nvGraphicFramePr>
          <p:cNvPr id="5" name="Content Placeholder 2">
            <a:extLst>
              <a:ext uri="{FF2B5EF4-FFF2-40B4-BE49-F238E27FC236}">
                <a16:creationId xmlns:a16="http://schemas.microsoft.com/office/drawing/2014/main" id="{03BEF99B-FADA-455D-AD86-2679B9A2856E}"/>
              </a:ext>
            </a:extLst>
          </p:cNvPr>
          <p:cNvGraphicFramePr>
            <a:graphicFrameLocks noGrp="1"/>
          </p:cNvGraphicFramePr>
          <p:nvPr>
            <p:ph idx="1"/>
            <p:extLst>
              <p:ext uri="{D42A27DB-BD31-4B8C-83A1-F6EECF244321}">
                <p14:modId xmlns:p14="http://schemas.microsoft.com/office/powerpoint/2010/main" val="616678254"/>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4718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99392988-5E70-41B6-AA05-F6C21A051444}"/>
              </a:ext>
            </a:extLst>
          </p:cNvPr>
          <p:cNvSpPr>
            <a:spLocks noGrp="1"/>
          </p:cNvSpPr>
          <p:nvPr>
            <p:ph type="title"/>
          </p:nvPr>
        </p:nvSpPr>
        <p:spPr>
          <a:xfrm>
            <a:off x="1019015" y="1093787"/>
            <a:ext cx="3059969" cy="4697413"/>
          </a:xfrm>
        </p:spPr>
        <p:txBody>
          <a:bodyPr>
            <a:normAutofit/>
          </a:bodyPr>
          <a:lstStyle/>
          <a:p>
            <a:r>
              <a:rPr lang="en-US" dirty="0"/>
              <a:t>What do the assessments tell us?</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CF88DA3-A85E-4517-A4E7-46271075939A}"/>
              </a:ext>
            </a:extLst>
          </p:cNvPr>
          <p:cNvSpPr>
            <a:spLocks noGrp="1"/>
          </p:cNvSpPr>
          <p:nvPr>
            <p:ph idx="1"/>
          </p:nvPr>
        </p:nvSpPr>
        <p:spPr>
          <a:xfrm>
            <a:off x="4596509" y="1093788"/>
            <a:ext cx="7543104" cy="5574140"/>
          </a:xfrm>
        </p:spPr>
        <p:txBody>
          <a:bodyPr>
            <a:normAutofit/>
          </a:bodyPr>
          <a:lstStyle/>
          <a:p>
            <a:pPr>
              <a:lnSpc>
                <a:spcPct val="110000"/>
              </a:lnSpc>
            </a:pPr>
            <a:r>
              <a:rPr lang="en-US" sz="1800" dirty="0"/>
              <a:t>Formative</a:t>
            </a:r>
          </a:p>
          <a:p>
            <a:pPr lvl="1">
              <a:lnSpc>
                <a:spcPct val="110000"/>
              </a:lnSpc>
            </a:pPr>
            <a:r>
              <a:rPr lang="en-US" sz="1800" dirty="0"/>
              <a:t>Used to provide feedback during instruction</a:t>
            </a:r>
          </a:p>
          <a:p>
            <a:pPr lvl="1">
              <a:lnSpc>
                <a:spcPct val="110000"/>
              </a:lnSpc>
            </a:pPr>
            <a:r>
              <a:rPr lang="en-US" sz="1800" dirty="0"/>
              <a:t>Good for showing growth over time</a:t>
            </a:r>
          </a:p>
          <a:p>
            <a:pPr>
              <a:lnSpc>
                <a:spcPct val="110000"/>
              </a:lnSpc>
            </a:pPr>
            <a:r>
              <a:rPr lang="en-US" sz="1800" dirty="0"/>
              <a:t>Summative</a:t>
            </a:r>
          </a:p>
          <a:p>
            <a:pPr lvl="1">
              <a:lnSpc>
                <a:spcPct val="110000"/>
              </a:lnSpc>
            </a:pPr>
            <a:r>
              <a:rPr lang="en-US" sz="1800" dirty="0"/>
              <a:t>Used to sum up learning process at the end of the learning process</a:t>
            </a:r>
          </a:p>
          <a:p>
            <a:pPr lvl="1">
              <a:lnSpc>
                <a:spcPct val="110000"/>
              </a:lnSpc>
            </a:pPr>
            <a:r>
              <a:rPr lang="en-US" sz="1800" dirty="0"/>
              <a:t>Good for assessing mastery and performance levels</a:t>
            </a:r>
          </a:p>
          <a:p>
            <a:pPr>
              <a:lnSpc>
                <a:spcPct val="110000"/>
              </a:lnSpc>
            </a:pPr>
            <a:r>
              <a:rPr lang="en-US" sz="1800" dirty="0"/>
              <a:t>Diagnostic</a:t>
            </a:r>
          </a:p>
          <a:p>
            <a:pPr lvl="1">
              <a:lnSpc>
                <a:spcPct val="110000"/>
              </a:lnSpc>
            </a:pPr>
            <a:r>
              <a:rPr lang="en-US" sz="1800" dirty="0"/>
              <a:t>Used to identify current knowledge and / or misconceptions about content</a:t>
            </a:r>
          </a:p>
          <a:p>
            <a:pPr lvl="1">
              <a:lnSpc>
                <a:spcPct val="110000"/>
              </a:lnSpc>
            </a:pPr>
            <a:r>
              <a:rPr lang="en-US" sz="1800" dirty="0"/>
              <a:t>Good for pre/post assessments</a:t>
            </a:r>
          </a:p>
          <a:p>
            <a:pPr>
              <a:lnSpc>
                <a:spcPct val="110000"/>
              </a:lnSpc>
            </a:pPr>
            <a:r>
              <a:rPr lang="en-US" sz="1800" dirty="0"/>
              <a:t>Norm &amp; Criterion Referenced</a:t>
            </a:r>
          </a:p>
          <a:p>
            <a:pPr lvl="1">
              <a:lnSpc>
                <a:spcPct val="110000"/>
              </a:lnSpc>
            </a:pPr>
            <a:r>
              <a:rPr lang="en-US" sz="1800" dirty="0"/>
              <a:t>Norm Referenced:  compares results with other children of the same age</a:t>
            </a:r>
          </a:p>
          <a:p>
            <a:pPr lvl="1">
              <a:lnSpc>
                <a:spcPct val="110000"/>
              </a:lnSpc>
            </a:pPr>
            <a:r>
              <a:rPr lang="en-US" sz="1800" dirty="0"/>
              <a:t>Criterion Referenced:  compares results against a benchmark</a:t>
            </a:r>
          </a:p>
          <a:p>
            <a:pPr>
              <a:lnSpc>
                <a:spcPct val="110000"/>
              </a:lnSpc>
            </a:pPr>
            <a:endParaRPr lang="en-US" sz="1300" dirty="0"/>
          </a:p>
        </p:txBody>
      </p:sp>
    </p:spTree>
    <p:extLst>
      <p:ext uri="{BB962C8B-B14F-4D97-AF65-F5344CB8AC3E}">
        <p14:creationId xmlns:p14="http://schemas.microsoft.com/office/powerpoint/2010/main" val="3533669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4" name="Rectangle 13">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56FBC2B5-BFCE-47FE-849C-0EDE90BDCAE5}"/>
              </a:ext>
            </a:extLst>
          </p:cNvPr>
          <p:cNvSpPr>
            <a:spLocks noGrp="1"/>
          </p:cNvSpPr>
          <p:nvPr>
            <p:ph type="title"/>
          </p:nvPr>
        </p:nvSpPr>
        <p:spPr>
          <a:xfrm>
            <a:off x="855266" y="618517"/>
            <a:ext cx="2851417" cy="3412145"/>
          </a:xfrm>
        </p:spPr>
        <p:txBody>
          <a:bodyPr>
            <a:normAutofit/>
          </a:bodyPr>
          <a:lstStyle/>
          <a:p>
            <a:r>
              <a:rPr lang="en-US" dirty="0">
                <a:solidFill>
                  <a:srgbClr val="FFFFFF"/>
                </a:solidFill>
              </a:rPr>
              <a:t>Your thoughts – poll everywhere</a:t>
            </a:r>
          </a:p>
        </p:txBody>
      </p:sp>
      <p:grpSp>
        <p:nvGrpSpPr>
          <p:cNvPr id="18" name="Group 17">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9"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0"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1"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6"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7" name="Graphic 6" descr="Thought bubble">
            <a:hlinkClick r:id="rId3"/>
            <a:extLst>
              <a:ext uri="{FF2B5EF4-FFF2-40B4-BE49-F238E27FC236}">
                <a16:creationId xmlns:a16="http://schemas.microsoft.com/office/drawing/2014/main" id="{4834AC3C-326E-4A30-AA30-DB257B4E05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50519" y="643467"/>
            <a:ext cx="5566562" cy="5566562"/>
          </a:xfrm>
          <a:prstGeom prst="rect">
            <a:avLst/>
          </a:prstGeom>
        </p:spPr>
      </p:pic>
    </p:spTree>
    <p:extLst>
      <p:ext uri="{BB962C8B-B14F-4D97-AF65-F5344CB8AC3E}">
        <p14:creationId xmlns:p14="http://schemas.microsoft.com/office/powerpoint/2010/main" val="423828456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AC88772-6DB3-49EC-9C8A-A0B46ACE37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DF525-F3E3-479B-848E-681EAA756F28}"/>
              </a:ext>
            </a:extLst>
          </p:cNvPr>
          <p:cNvSpPr>
            <a:spLocks noGrp="1"/>
          </p:cNvSpPr>
          <p:nvPr>
            <p:ph type="title"/>
          </p:nvPr>
        </p:nvSpPr>
        <p:spPr>
          <a:xfrm>
            <a:off x="8194878" y="1065955"/>
            <a:ext cx="3856613" cy="4817318"/>
          </a:xfrm>
        </p:spPr>
        <p:txBody>
          <a:bodyPr anchor="ctr">
            <a:normAutofit/>
          </a:bodyPr>
          <a:lstStyle/>
          <a:p>
            <a:r>
              <a:rPr lang="en-US" dirty="0"/>
              <a:t>How can assessments be used in all settings</a:t>
            </a:r>
          </a:p>
        </p:txBody>
      </p:sp>
      <p:sp>
        <p:nvSpPr>
          <p:cNvPr id="10" name="Round Diagonal Corner Rectangle 6">
            <a:extLst>
              <a:ext uri="{FF2B5EF4-FFF2-40B4-BE49-F238E27FC236}">
                <a16:creationId xmlns:a16="http://schemas.microsoft.com/office/drawing/2014/main" id="{17A3DD84-FAA5-438A-8462-D1E01EA0D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1410" cy="6858000"/>
          </a:xfrm>
          <a:prstGeom prst="round2DiagRect">
            <a:avLst>
              <a:gd name="adj1" fmla="val 0"/>
              <a:gd name="adj2" fmla="val 0"/>
            </a:avLst>
          </a:prstGeom>
          <a:solidFill>
            <a:schemeClr val="bg2"/>
          </a:solidFill>
          <a:ln w="190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36D5A6-0A16-48BD-9958-C72CF66CEB04}"/>
              </a:ext>
            </a:extLst>
          </p:cNvPr>
          <p:cNvSpPr>
            <a:spLocks noGrp="1"/>
          </p:cNvSpPr>
          <p:nvPr>
            <p:ph idx="1"/>
          </p:nvPr>
        </p:nvSpPr>
        <p:spPr>
          <a:xfrm>
            <a:off x="256853" y="174661"/>
            <a:ext cx="7294557" cy="6534364"/>
          </a:xfrm>
        </p:spPr>
        <p:txBody>
          <a:bodyPr anchor="ctr">
            <a:normAutofit/>
          </a:bodyPr>
          <a:lstStyle/>
          <a:p>
            <a:r>
              <a:rPr lang="en-US" sz="2800" dirty="0"/>
              <a:t>Formative</a:t>
            </a:r>
          </a:p>
          <a:p>
            <a:pPr lvl="1"/>
            <a:r>
              <a:rPr lang="en-US" sz="1800" dirty="0"/>
              <a:t>Exit Tickets</a:t>
            </a:r>
          </a:p>
          <a:p>
            <a:pPr lvl="1"/>
            <a:r>
              <a:rPr lang="en-US" sz="1800" dirty="0"/>
              <a:t>Think – Pair – Share activities</a:t>
            </a:r>
          </a:p>
          <a:p>
            <a:pPr lvl="1"/>
            <a:r>
              <a:rPr lang="en-US" sz="1800" dirty="0"/>
              <a:t>Teacher Observation</a:t>
            </a:r>
          </a:p>
          <a:p>
            <a:pPr lvl="1"/>
            <a:endParaRPr lang="en-US" sz="1800" dirty="0"/>
          </a:p>
          <a:p>
            <a:pPr marL="0" indent="0">
              <a:buNone/>
            </a:pPr>
            <a:r>
              <a:rPr lang="en-US" sz="2000" dirty="0"/>
              <a:t>With virtual settings, these activities can also be utilized.  Exit tickets could be presented to students (and staff) surveys, polls, games, etc.</a:t>
            </a:r>
          </a:p>
          <a:p>
            <a:pPr marL="0" indent="0">
              <a:buNone/>
            </a:pPr>
            <a:endParaRPr lang="en-US" sz="2000" dirty="0"/>
          </a:p>
          <a:p>
            <a:pPr marL="0" indent="0">
              <a:buNone/>
            </a:pPr>
            <a:r>
              <a:rPr lang="en-US" sz="2000" dirty="0"/>
              <a:t>Breakout rooms can be a great resource for teachers to implement engagement strategies that are often used in a typical classroom setting</a:t>
            </a:r>
          </a:p>
        </p:txBody>
      </p:sp>
      <p:cxnSp>
        <p:nvCxnSpPr>
          <p:cNvPr id="12" name="Straight Connector 11">
            <a:extLst>
              <a:ext uri="{FF2B5EF4-FFF2-40B4-BE49-F238E27FC236}">
                <a16:creationId xmlns:a16="http://schemas.microsoft.com/office/drawing/2014/main" id="{46640D31-0CFD-4B3F-AE95-530AA5174F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62562" y="0"/>
            <a:ext cx="0" cy="6858000"/>
          </a:xfrm>
          <a:prstGeom prst="line">
            <a:avLst/>
          </a:prstGeom>
          <a:ln w="19050">
            <a:solidFill>
              <a:schemeClr val="tx2">
                <a:lumMod val="60000"/>
                <a:lumOff val="40000"/>
                <a:alpha val="60000"/>
              </a:schemeClr>
            </a:solidFill>
          </a:ln>
          <a:effectLst>
            <a:outerShdw blurRad="88900" dist="38100" dir="5400000" algn="ctr" rotWithShape="0">
              <a:srgbClr val="000000">
                <a:alpha val="40000"/>
              </a:srgbClr>
            </a:outerShdw>
          </a:effectLst>
        </p:spPr>
        <p:style>
          <a:lnRef idx="1">
            <a:schemeClr val="accent1"/>
          </a:lnRef>
          <a:fillRef idx="0">
            <a:schemeClr val="accent1"/>
          </a:fillRef>
          <a:effectRef idx="0">
            <a:schemeClr val="accent1"/>
          </a:effectRef>
          <a:fontRef idx="minor">
            <a:schemeClr val="tx1"/>
          </a:fontRef>
        </p:style>
      </p:cxnSp>
      <p:pic>
        <p:nvPicPr>
          <p:cNvPr id="3074" name="Picture 2" descr="Formative Assessment in the Classroom | Edmentum Blog">
            <a:hlinkClick r:id="rId4"/>
            <a:extLst>
              <a:ext uri="{FF2B5EF4-FFF2-40B4-BE49-F238E27FC236}">
                <a16:creationId xmlns:a16="http://schemas.microsoft.com/office/drawing/2014/main" id="{C1DB84A8-5B5F-4769-A05F-515C406449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6935" y="970920"/>
            <a:ext cx="2410730" cy="1571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634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AC88772-6DB3-49EC-9C8A-A0B46ACE37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DF525-F3E3-479B-848E-681EAA756F28}"/>
              </a:ext>
            </a:extLst>
          </p:cNvPr>
          <p:cNvSpPr>
            <a:spLocks noGrp="1"/>
          </p:cNvSpPr>
          <p:nvPr>
            <p:ph type="title"/>
          </p:nvPr>
        </p:nvSpPr>
        <p:spPr>
          <a:xfrm>
            <a:off x="8194878" y="1065955"/>
            <a:ext cx="3856613" cy="4817318"/>
          </a:xfrm>
        </p:spPr>
        <p:txBody>
          <a:bodyPr anchor="ctr">
            <a:normAutofit/>
          </a:bodyPr>
          <a:lstStyle/>
          <a:p>
            <a:br>
              <a:rPr lang="en-US" dirty="0"/>
            </a:br>
            <a:br>
              <a:rPr lang="en-US" dirty="0"/>
            </a:br>
            <a:br>
              <a:rPr lang="en-US" dirty="0"/>
            </a:br>
            <a:r>
              <a:rPr lang="en-US" dirty="0"/>
              <a:t>How can assessments be used in all settings</a:t>
            </a:r>
          </a:p>
        </p:txBody>
      </p:sp>
      <p:sp>
        <p:nvSpPr>
          <p:cNvPr id="10" name="Round Diagonal Corner Rectangle 6">
            <a:extLst>
              <a:ext uri="{FF2B5EF4-FFF2-40B4-BE49-F238E27FC236}">
                <a16:creationId xmlns:a16="http://schemas.microsoft.com/office/drawing/2014/main" id="{17A3DD84-FAA5-438A-8462-D1E01EA0D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1410" cy="6858000"/>
          </a:xfrm>
          <a:prstGeom prst="round2DiagRect">
            <a:avLst>
              <a:gd name="adj1" fmla="val 0"/>
              <a:gd name="adj2" fmla="val 0"/>
            </a:avLst>
          </a:prstGeom>
          <a:solidFill>
            <a:schemeClr val="bg2"/>
          </a:solidFill>
          <a:ln w="190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36D5A6-0A16-48BD-9958-C72CF66CEB04}"/>
              </a:ext>
            </a:extLst>
          </p:cNvPr>
          <p:cNvSpPr>
            <a:spLocks noGrp="1"/>
          </p:cNvSpPr>
          <p:nvPr>
            <p:ph idx="1"/>
          </p:nvPr>
        </p:nvSpPr>
        <p:spPr>
          <a:xfrm>
            <a:off x="287676" y="452063"/>
            <a:ext cx="7274885" cy="6195659"/>
          </a:xfrm>
        </p:spPr>
        <p:txBody>
          <a:bodyPr anchor="ctr">
            <a:normAutofit lnSpcReduction="10000"/>
          </a:bodyPr>
          <a:lstStyle/>
          <a:p>
            <a:r>
              <a:rPr lang="en-US" sz="2800" dirty="0"/>
              <a:t>Summative</a:t>
            </a:r>
          </a:p>
          <a:p>
            <a:pPr lvl="1"/>
            <a:r>
              <a:rPr lang="en-US" sz="1800" dirty="0"/>
              <a:t>Performance Task</a:t>
            </a:r>
          </a:p>
          <a:p>
            <a:pPr lvl="1"/>
            <a:r>
              <a:rPr lang="en-US" sz="1800" dirty="0"/>
              <a:t>Quiz / Assessment</a:t>
            </a:r>
          </a:p>
          <a:p>
            <a:pPr lvl="1"/>
            <a:r>
              <a:rPr lang="en-US" sz="1800" dirty="0"/>
              <a:t>Portfolio</a:t>
            </a:r>
          </a:p>
          <a:p>
            <a:pPr marL="457200" lvl="1" indent="0">
              <a:buNone/>
            </a:pPr>
            <a:endParaRPr lang="en-US" sz="1800" dirty="0"/>
          </a:p>
          <a:p>
            <a:pPr marL="0" indent="0">
              <a:buNone/>
            </a:pPr>
            <a:r>
              <a:rPr lang="en-US" sz="2000" dirty="0"/>
              <a:t>With virtual settings, these activities can also be utilized.  Quizzes and assessments can be created with an online form or poll anywhere instead of the typical paper-based assessment.</a:t>
            </a:r>
          </a:p>
          <a:p>
            <a:pPr marL="0" indent="0">
              <a:buNone/>
            </a:pPr>
            <a:endParaRPr lang="en-US" sz="2000" dirty="0"/>
          </a:p>
          <a:p>
            <a:pPr marL="0" indent="0">
              <a:buNone/>
            </a:pPr>
            <a:r>
              <a:rPr lang="en-US" sz="2000" dirty="0"/>
              <a:t>Some websites that may be helpful to create assessments are:</a:t>
            </a:r>
          </a:p>
          <a:p>
            <a:pPr lvl="1"/>
            <a:r>
              <a:rPr lang="en-US" sz="1800" dirty="0">
                <a:hlinkClick r:id="rId4"/>
              </a:rPr>
              <a:t>Quizlet</a:t>
            </a:r>
            <a:endParaRPr lang="en-US" sz="1800" dirty="0"/>
          </a:p>
          <a:p>
            <a:pPr lvl="1"/>
            <a:r>
              <a:rPr lang="en-US" sz="1800" dirty="0"/>
              <a:t>Google (Forms, </a:t>
            </a:r>
            <a:r>
              <a:rPr lang="en-US" sz="1800" dirty="0" err="1"/>
              <a:t>Peardeck</a:t>
            </a:r>
            <a:r>
              <a:rPr lang="en-US" sz="1800" dirty="0"/>
              <a:t>, etc.)</a:t>
            </a:r>
          </a:p>
          <a:p>
            <a:pPr lvl="1"/>
            <a:r>
              <a:rPr lang="en-US" sz="1800" dirty="0">
                <a:hlinkClick r:id="rId5"/>
              </a:rPr>
              <a:t>Kahoot</a:t>
            </a:r>
            <a:endParaRPr lang="en-US" sz="1800" dirty="0"/>
          </a:p>
          <a:p>
            <a:pPr lvl="1"/>
            <a:r>
              <a:rPr lang="en-US" sz="1800" dirty="0" err="1">
                <a:hlinkClick r:id="rId6"/>
              </a:rPr>
              <a:t>EdPuzzle</a:t>
            </a:r>
            <a:endParaRPr lang="en-US" sz="1800" dirty="0"/>
          </a:p>
          <a:p>
            <a:pPr lvl="1"/>
            <a:r>
              <a:rPr lang="en-US" sz="1800" dirty="0">
                <a:hlinkClick r:id="rId7"/>
              </a:rPr>
              <a:t>Socrative</a:t>
            </a:r>
            <a:endParaRPr lang="en-US" sz="1800" dirty="0"/>
          </a:p>
          <a:p>
            <a:pPr marL="457200" lvl="1" indent="0">
              <a:buNone/>
            </a:pPr>
            <a:endParaRPr lang="en-US" sz="1800" dirty="0"/>
          </a:p>
          <a:p>
            <a:endParaRPr lang="en-US" sz="2000" dirty="0"/>
          </a:p>
        </p:txBody>
      </p:sp>
      <p:cxnSp>
        <p:nvCxnSpPr>
          <p:cNvPr id="12" name="Straight Connector 11">
            <a:extLst>
              <a:ext uri="{FF2B5EF4-FFF2-40B4-BE49-F238E27FC236}">
                <a16:creationId xmlns:a16="http://schemas.microsoft.com/office/drawing/2014/main" id="{46640D31-0CFD-4B3F-AE95-530AA5174F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62562" y="0"/>
            <a:ext cx="0" cy="6858000"/>
          </a:xfrm>
          <a:prstGeom prst="line">
            <a:avLst/>
          </a:prstGeom>
          <a:ln w="19050">
            <a:solidFill>
              <a:schemeClr val="tx2">
                <a:lumMod val="60000"/>
                <a:lumOff val="40000"/>
                <a:alpha val="60000"/>
              </a:schemeClr>
            </a:solidFill>
          </a:ln>
          <a:effectLst>
            <a:outerShdw blurRad="88900" dist="38100" dir="5400000" algn="ctr" rotWithShape="0">
              <a:srgbClr val="000000">
                <a:alpha val="40000"/>
              </a:srgbClr>
            </a:outerShdw>
          </a:effectLst>
        </p:spPr>
        <p:style>
          <a:lnRef idx="1">
            <a:schemeClr val="accent1"/>
          </a:lnRef>
          <a:fillRef idx="0">
            <a:schemeClr val="accent1"/>
          </a:fillRef>
          <a:effectRef idx="0">
            <a:schemeClr val="accent1"/>
          </a:effectRef>
          <a:fontRef idx="minor">
            <a:schemeClr val="tx1"/>
          </a:fontRef>
        </p:style>
      </p:cxnSp>
      <p:pic>
        <p:nvPicPr>
          <p:cNvPr id="4098" name="Picture 2" descr="An illustration of elements of online teaching strategies">
            <a:hlinkClick r:id="rId8"/>
            <a:extLst>
              <a:ext uri="{FF2B5EF4-FFF2-40B4-BE49-F238E27FC236}">
                <a16:creationId xmlns:a16="http://schemas.microsoft.com/office/drawing/2014/main" id="{AF5DAAFA-E95C-4198-9948-D2801A9921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708923">
            <a:off x="8094877" y="805021"/>
            <a:ext cx="2686812" cy="1518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95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77" name="Rectangle 76">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9"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1A7C47DA-7DEA-4465-842E-07B9167EF007}"/>
              </a:ext>
            </a:extLst>
          </p:cNvPr>
          <p:cNvSpPr>
            <a:spLocks noGrp="1"/>
          </p:cNvSpPr>
          <p:nvPr>
            <p:ph type="title"/>
          </p:nvPr>
        </p:nvSpPr>
        <p:spPr>
          <a:xfrm>
            <a:off x="855266" y="618518"/>
            <a:ext cx="2851417" cy="1478570"/>
          </a:xfrm>
        </p:spPr>
        <p:txBody>
          <a:bodyPr>
            <a:normAutofit/>
          </a:bodyPr>
          <a:lstStyle/>
          <a:p>
            <a:r>
              <a:rPr lang="en-US" sz="3200">
                <a:solidFill>
                  <a:srgbClr val="FFFFFF"/>
                </a:solidFill>
              </a:rPr>
              <a:t>Bloom’s Taxonomy</a:t>
            </a:r>
            <a:endParaRPr lang="en-US" sz="3200" dirty="0">
              <a:solidFill>
                <a:srgbClr val="FFFFFF"/>
              </a:solidFill>
            </a:endParaRPr>
          </a:p>
        </p:txBody>
      </p:sp>
      <p:sp>
        <p:nvSpPr>
          <p:cNvPr id="2054" name="Content Placeholder 2053">
            <a:extLst>
              <a:ext uri="{FF2B5EF4-FFF2-40B4-BE49-F238E27FC236}">
                <a16:creationId xmlns:a16="http://schemas.microsoft.com/office/drawing/2014/main" id="{7A72D887-5116-4DD3-A16E-BB3E00747608}"/>
              </a:ext>
            </a:extLst>
          </p:cNvPr>
          <p:cNvSpPr>
            <a:spLocks noGrp="1"/>
          </p:cNvSpPr>
          <p:nvPr>
            <p:ph idx="1"/>
          </p:nvPr>
        </p:nvSpPr>
        <p:spPr>
          <a:xfrm>
            <a:off x="342900" y="2249487"/>
            <a:ext cx="3364164" cy="3957302"/>
          </a:xfrm>
        </p:spPr>
        <p:txBody>
          <a:bodyPr>
            <a:normAutofit/>
          </a:bodyPr>
          <a:lstStyle/>
          <a:p>
            <a:r>
              <a:rPr lang="en-US" sz="2000" dirty="0">
                <a:solidFill>
                  <a:srgbClr val="FFFFFF"/>
                </a:solidFill>
              </a:rPr>
              <a:t>When creating assessments, teachers and administrators need to keep the various levels of hierarchy in mind</a:t>
            </a:r>
          </a:p>
          <a:p>
            <a:pPr marL="0" indent="0">
              <a:buNone/>
            </a:pPr>
            <a:endParaRPr lang="en-US" sz="1400" dirty="0">
              <a:solidFill>
                <a:srgbClr val="FFFFFF"/>
              </a:solidFill>
            </a:endParaRPr>
          </a:p>
        </p:txBody>
      </p:sp>
      <p:grpSp>
        <p:nvGrpSpPr>
          <p:cNvPr id="81" name="Group 80">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82"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83"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4"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5"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4"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6"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99"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1"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3"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2050" name="Picture 2" descr="Tools, Tips, and Tricks - Secondary Curriculum &amp; Instruction">
            <a:extLst>
              <a:ext uri="{FF2B5EF4-FFF2-40B4-BE49-F238E27FC236}">
                <a16:creationId xmlns:a16="http://schemas.microsoft.com/office/drawing/2014/main" id="{E742B5A4-FF9D-4136-B246-6942DC16E6A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11778" y="1501860"/>
            <a:ext cx="6844045" cy="384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518683"/>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1180</Words>
  <Application>Microsoft Office PowerPoint</Application>
  <PresentationFormat>Widescreen</PresentationFormat>
  <Paragraphs>157</Paragraphs>
  <Slides>22</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Tw Cen MT</vt:lpstr>
      <vt:lpstr>Circuit</vt:lpstr>
      <vt:lpstr>How to utilize 3rd party assessment data in a virtual setting</vt:lpstr>
      <vt:lpstr>OUTCOMES</vt:lpstr>
      <vt:lpstr>PowerPoint Presentation</vt:lpstr>
      <vt:lpstr>What assessments are being used?</vt:lpstr>
      <vt:lpstr>What do the assessments tell us?</vt:lpstr>
      <vt:lpstr>Your thoughts – poll everywhere</vt:lpstr>
      <vt:lpstr>How can assessments be used in all settings</vt:lpstr>
      <vt:lpstr>   How can assessments be used in all settings</vt:lpstr>
      <vt:lpstr>Bloom’s Taxonomy</vt:lpstr>
      <vt:lpstr>Assessments in a virtual setting</vt:lpstr>
      <vt:lpstr>Examples of diagnostic / Benchmark Assessments</vt:lpstr>
      <vt:lpstr>Running records in a virtual setting </vt:lpstr>
      <vt:lpstr>What data do we learn from running records &amp; how to apply it in a virtual classroom</vt:lpstr>
      <vt:lpstr>3rd Party Assessment Data</vt:lpstr>
      <vt:lpstr>Reading Data with 3rd Party assessments</vt:lpstr>
      <vt:lpstr>Reading report samples</vt:lpstr>
      <vt:lpstr>Math data with 3rd party assessments</vt:lpstr>
      <vt:lpstr>Sample math reports</vt:lpstr>
      <vt:lpstr>PowerPoint Presentation</vt:lpstr>
      <vt:lpstr>PowerPoint Presentation</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utilize 3rd party assessment data in a virtual setting</dc:title>
  <dc:creator>Tamarazio, Andrea</dc:creator>
  <cp:lastModifiedBy>Tamarazio, Andrea</cp:lastModifiedBy>
  <cp:revision>4</cp:revision>
  <dcterms:created xsi:type="dcterms:W3CDTF">2020-11-06T17:54:03Z</dcterms:created>
  <dcterms:modified xsi:type="dcterms:W3CDTF">2020-11-11T14:40:22Z</dcterms:modified>
</cp:coreProperties>
</file>